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553" r:id="rId2"/>
    <p:sldId id="2147479676" r:id="rId3"/>
    <p:sldId id="2147479826" r:id="rId4"/>
    <p:sldId id="2147479669" r:id="rId5"/>
    <p:sldId id="2147479837" r:id="rId6"/>
    <p:sldId id="2147479836" r:id="rId7"/>
    <p:sldId id="2147479838" r:id="rId8"/>
    <p:sldId id="2147479829" r:id="rId9"/>
    <p:sldId id="386" r:id="rId10"/>
    <p:sldId id="2147479832" r:id="rId11"/>
    <p:sldId id="2147479839" r:id="rId12"/>
    <p:sldId id="2147479840" r:id="rId13"/>
    <p:sldId id="2147479831" r:id="rId14"/>
    <p:sldId id="2265" r:id="rId15"/>
    <p:sldId id="2147479841" r:id="rId16"/>
    <p:sldId id="2305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020" userDrawn="1">
          <p15:clr>
            <a:srgbClr val="A4A3A4"/>
          </p15:clr>
        </p15:guide>
        <p15:guide id="3" pos="552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9CA514-52CC-03B9-CABF-367CAC9A74ED}" name="Alex Campos" initials="AC" userId="Alex Campo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5B5"/>
    <a:srgbClr val="A0E2F1"/>
    <a:srgbClr val="E8E8E9"/>
    <a:srgbClr val="59595B"/>
    <a:srgbClr val="000000"/>
    <a:srgbClr val="A71930"/>
    <a:srgbClr val="EA5084"/>
    <a:srgbClr val="3B0083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3" autoAdjust="0"/>
    <p:restoredTop sz="90480" autoAdjust="0"/>
  </p:normalViewPr>
  <p:slideViewPr>
    <p:cSldViewPr snapToGrid="0" snapToObjects="1" showGuides="1">
      <p:cViewPr varScale="1">
        <p:scale>
          <a:sx n="132" d="100"/>
          <a:sy n="132" d="100"/>
        </p:scale>
        <p:origin x="1218" y="114"/>
      </p:cViewPr>
      <p:guideLst>
        <p:guide orient="horz" pos="1020"/>
        <p:guide pos="5520"/>
        <p:guide pos="2880"/>
        <p:guide pos="240"/>
      </p:guideLst>
    </p:cSldViewPr>
  </p:slideViewPr>
  <p:outlineViewPr>
    <p:cViewPr>
      <p:scale>
        <a:sx n="33" d="100"/>
        <a:sy n="33" d="100"/>
      </p:scale>
      <p:origin x="0" y="176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CE93F-AACE-2549-8EA5-C195E02A5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82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17C35-5DD3-664E-BF78-E6A0455D11AB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9AE40-3CA6-2149-BC27-B0A8ADC6F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9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A1E65-212C-94BF-BC6A-7DDD1A279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E8B9E-4B41-080D-1A51-3EC79EAB1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A68B93-9F9F-9F33-BE96-A289BD56B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B2ACF-F75C-4BB4-70DF-12BCB1E90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9AE40-3CA6-2149-BC27-B0A8ADC6FA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2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9AE40-3CA6-2149-BC27-B0A8ADC6FA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0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Poll Question #1: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9AE40-3CA6-2149-BC27-B0A8ADC6FAA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Poll Question #2: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9AE40-3CA6-2149-BC27-B0A8ADC6FAA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87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Poll Question #3: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9AE40-3CA6-2149-BC27-B0A8ADC6FAA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11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581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43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bg>
      <p:bgPr>
        <a:solidFill>
          <a:srgbClr val="EA5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61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A719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88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ngable Cover VES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7E60BB-C697-A145-B7E4-2FFF280CE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4" y="0"/>
            <a:ext cx="913588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A89A9-D079-1A43-9C82-6924A1FF8B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88255" y="4267200"/>
            <a:ext cx="1669722" cy="727570"/>
          </a:xfrm>
          <a:prstGeom prst="rect">
            <a:avLst/>
          </a:prstGeom>
        </p:spPr>
      </p:pic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4FB9B7A-1C09-7345-82B6-7BFCEF0ADF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9"/>
            <a:ext cx="7486344" cy="5143051"/>
          </a:xfrm>
          <a:custGeom>
            <a:avLst/>
            <a:gdLst>
              <a:gd name="connsiteX0" fmla="*/ 0 w 7474877"/>
              <a:gd name="connsiteY0" fmla="*/ 0 h 5143051"/>
              <a:gd name="connsiteX1" fmla="*/ 4616042 w 7474877"/>
              <a:gd name="connsiteY1" fmla="*/ 0 h 5143051"/>
              <a:gd name="connsiteX2" fmla="*/ 7474877 w 7474877"/>
              <a:gd name="connsiteY2" fmla="*/ 2136794 h 5143051"/>
              <a:gd name="connsiteX3" fmla="*/ 4337263 w 7474877"/>
              <a:gd name="connsiteY3" fmla="*/ 5143051 h 5143051"/>
              <a:gd name="connsiteX4" fmla="*/ 0 w 7474877"/>
              <a:gd name="connsiteY4" fmla="*/ 5143051 h 514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4877" h="5143051">
                <a:moveTo>
                  <a:pt x="0" y="0"/>
                </a:moveTo>
                <a:lnTo>
                  <a:pt x="4616042" y="0"/>
                </a:lnTo>
                <a:cubicBezTo>
                  <a:pt x="5620996" y="501268"/>
                  <a:pt x="6670464" y="1276322"/>
                  <a:pt x="7474877" y="2136794"/>
                </a:cubicBezTo>
                <a:cubicBezTo>
                  <a:pt x="6672712" y="3499882"/>
                  <a:pt x="5451930" y="4638187"/>
                  <a:pt x="4337263" y="5143051"/>
                </a:cubicBezTo>
                <a:lnTo>
                  <a:pt x="0" y="51430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64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ngable Cover V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7E60BB-C697-A145-B7E4-2FFF280CE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4" y="0"/>
            <a:ext cx="9135880" cy="5143500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6F9D012-ECBD-F542-82F8-E67F374BB8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9"/>
            <a:ext cx="7486344" cy="5143051"/>
          </a:xfrm>
          <a:custGeom>
            <a:avLst/>
            <a:gdLst>
              <a:gd name="connsiteX0" fmla="*/ 0 w 7474877"/>
              <a:gd name="connsiteY0" fmla="*/ 0 h 5143051"/>
              <a:gd name="connsiteX1" fmla="*/ 4616042 w 7474877"/>
              <a:gd name="connsiteY1" fmla="*/ 0 h 5143051"/>
              <a:gd name="connsiteX2" fmla="*/ 7474877 w 7474877"/>
              <a:gd name="connsiteY2" fmla="*/ 2136794 h 5143051"/>
              <a:gd name="connsiteX3" fmla="*/ 4337263 w 7474877"/>
              <a:gd name="connsiteY3" fmla="*/ 5143051 h 5143051"/>
              <a:gd name="connsiteX4" fmla="*/ 0 w 7474877"/>
              <a:gd name="connsiteY4" fmla="*/ 5143051 h 514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4877" h="5143051">
                <a:moveTo>
                  <a:pt x="0" y="0"/>
                </a:moveTo>
                <a:lnTo>
                  <a:pt x="4616042" y="0"/>
                </a:lnTo>
                <a:cubicBezTo>
                  <a:pt x="5620996" y="501268"/>
                  <a:pt x="6670464" y="1276322"/>
                  <a:pt x="7474877" y="2136794"/>
                </a:cubicBezTo>
                <a:cubicBezTo>
                  <a:pt x="6672712" y="3499882"/>
                  <a:pt x="5451930" y="4638187"/>
                  <a:pt x="4337263" y="5143051"/>
                </a:cubicBezTo>
                <a:lnTo>
                  <a:pt x="0" y="51430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27915-9D14-A84E-B377-908E42B905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94" b="27614"/>
          <a:stretch/>
        </p:blipFill>
        <p:spPr>
          <a:xfrm>
            <a:off x="6755580" y="4493342"/>
            <a:ext cx="1859181" cy="4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9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VES Solu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0B5A13-D26E-4DC5-90C2-39389DB055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" t="-1" b="3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FFB44B3A-88A2-C93B-BC32-29D61CA411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88255" y="4267200"/>
            <a:ext cx="1669722" cy="7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25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VH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8A5B1A-6E91-0B4A-9373-F42ACC948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" t="-1" b="3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3B6656-DBCA-FC88-8F8D-899748F7D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94" b="27614"/>
          <a:stretch/>
        </p:blipFill>
        <p:spPr>
          <a:xfrm>
            <a:off x="6755580" y="4493342"/>
            <a:ext cx="1859181" cy="4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0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 VES Solu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571123-608A-EE4C-A3B1-6AB0B564D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" b="28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FB077BB3-1875-E28A-C7C7-38229EFC67F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88255" y="4267200"/>
            <a:ext cx="1669722" cy="7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79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 VH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911244-8C5F-47DC-8043-43F6E17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" b="28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194D08-6B8F-6191-7FB5-C0D258096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94" b="27614"/>
          <a:stretch/>
        </p:blipFill>
        <p:spPr>
          <a:xfrm>
            <a:off x="6755580" y="4493342"/>
            <a:ext cx="1859181" cy="4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6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A4A894D-BA62-C649-BF75-7D28D8D551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9715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5F2FA4-C382-FC4A-B014-C058CF75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8148F-09F3-40AF-A2F5-A1E3A781D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7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43041FE2-2586-D14D-A013-CC89DC172F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9715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C583FA-0759-1445-A21B-1B4A608A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3CC8F53-2F07-6849-B951-9CB2F68F9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8378490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7BDE7-9548-42FC-A068-82D208413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1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18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BF4A329-3AC3-A246-8225-7ACD31E3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CFD5D3-6589-304C-AA54-4E2FD51B3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1F040DD-EFEC-1C41-8552-E1702B96C6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3175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3FD174B-5F86-A143-A714-FB92A119A2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B4B9D-CF7F-4AB7-B8E2-F808976456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5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BF4A329-3AC3-A246-8225-7ACD31E3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CFD5D3-6589-304C-AA54-4E2FD51B3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1F040DD-EFEC-1C41-8552-E1702B96C6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87797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3FD174B-5F86-A143-A714-FB92A119A2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D0D4BDF-706B-E541-9297-1C7C024D7D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8780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C10E6-8091-413E-B393-7D71F03F1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84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Heading Only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F85960-411E-2643-9811-26BB0E1B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794BE18B-C1C0-894F-B785-B54B21D86C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E166BE-45B8-41F1-DB8F-8011544641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23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 Column Accent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C37A0DF-6B0D-A146-9573-F9130AAAB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8378490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75645F52-7790-334C-AF50-67C9B33E61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B68C612-A163-364C-A522-FD8B2D76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52CB6-C26A-CE48-9B42-9A818D726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84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 Column Accent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1059192-5070-5B46-8EF0-85EB7E20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1FCE4AD-ECC4-8D45-8B27-DDF303A75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24DA30-439C-D54F-B7D1-541949206A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3175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656C1B00-5D7D-F049-85A1-2C278810B9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9354D-41A3-E940-97AF-4BF389651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24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y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BF4A329-3AC3-A246-8225-7ACD31E3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CFD5D3-6589-304C-AA54-4E2FD51B3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1F040DD-EFEC-1C41-8552-E1702B96C6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87797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3FD174B-5F86-A143-A714-FB92A119A2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D0D4BDF-706B-E541-9297-1C7C024D7D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8780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210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en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8EAB14B2-0249-EA40-AB9A-F33882502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8364060" cy="29715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7F57C6-E518-E443-A913-D67FA55F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3" y="287522"/>
            <a:ext cx="8364063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ED136-3761-4913-AAAE-D9307F9A5F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52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enter Header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09D12F4-CC28-F044-AA1F-C6FFA3D6FB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8364060" cy="29715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29EB2D-1E4D-544D-A316-A286CFCF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3" y="287522"/>
            <a:ext cx="8364063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F2678B-1C86-ACBC-8622-18AF15506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76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7082EB-077E-45ED-9689-E6E85736C3B4}"/>
              </a:ext>
            </a:extLst>
          </p:cNvPr>
          <p:cNvGrpSpPr/>
          <p:nvPr userDrawn="1"/>
        </p:nvGrpSpPr>
        <p:grpSpPr>
          <a:xfrm>
            <a:off x="-1" y="0"/>
            <a:ext cx="9144004" cy="5143501"/>
            <a:chOff x="-1" y="0"/>
            <a:chExt cx="9144004" cy="51435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E75DBF-6FA6-4045-A09B-7AE45B858653}"/>
                </a:ext>
              </a:extLst>
            </p:cNvPr>
            <p:cNvSpPr/>
            <p:nvPr userDrawn="1"/>
          </p:nvSpPr>
          <p:spPr>
            <a:xfrm>
              <a:off x="-1" y="0"/>
              <a:ext cx="4491157" cy="5143501"/>
            </a:xfrm>
            <a:prstGeom prst="rect">
              <a:avLst/>
            </a:prstGeom>
            <a:gradFill flip="none" rotWithShape="1">
              <a:gsLst>
                <a:gs pos="100000">
                  <a:schemeClr val="bg2"/>
                </a:gs>
                <a:gs pos="57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0EE3C0-7FBF-40A4-963F-BE9236B686C0}"/>
                </a:ext>
              </a:extLst>
            </p:cNvPr>
            <p:cNvSpPr/>
            <p:nvPr userDrawn="1"/>
          </p:nvSpPr>
          <p:spPr>
            <a:xfrm>
              <a:off x="4491156" y="0"/>
              <a:ext cx="4652847" cy="5143501"/>
            </a:xfrm>
            <a:prstGeom prst="rect">
              <a:avLst/>
            </a:prstGeom>
            <a:gradFill flip="none" rotWithShape="1">
              <a:gsLst>
                <a:gs pos="100000">
                  <a:schemeClr val="bg2"/>
                </a:gs>
                <a:gs pos="57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8EAB14B2-0249-EA40-AB9A-F338825027B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76816" y="656575"/>
            <a:ext cx="8364060" cy="29715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7F57C6-E518-E443-A913-D67FA55F8FF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6813" y="287522"/>
            <a:ext cx="8364063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ED136-3761-4913-AAAE-D9307F9A5F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CF9C9A0-123E-4332-9EA5-3D20586D3C6C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376814" y="1551901"/>
            <a:ext cx="3750198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305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93CE4A-0B31-4BFE-916D-BD0B07F8910A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867971" y="1551901"/>
            <a:ext cx="3872905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667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DE0AA2-F3E1-47C6-8C6B-04FEF7C9E525}"/>
              </a:ext>
            </a:extLst>
          </p:cNvPr>
          <p:cNvGrpSpPr/>
          <p:nvPr userDrawn="1"/>
        </p:nvGrpSpPr>
        <p:grpSpPr>
          <a:xfrm>
            <a:off x="0" y="0"/>
            <a:ext cx="9144000" cy="5143501"/>
            <a:chOff x="0" y="0"/>
            <a:chExt cx="9271748" cy="51435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E75DBF-6FA6-4045-A09B-7AE45B858653}"/>
                </a:ext>
              </a:extLst>
            </p:cNvPr>
            <p:cNvSpPr/>
            <p:nvPr/>
          </p:nvSpPr>
          <p:spPr>
            <a:xfrm>
              <a:off x="0" y="0"/>
              <a:ext cx="3086100" cy="5143501"/>
            </a:xfrm>
            <a:prstGeom prst="rect">
              <a:avLst/>
            </a:prstGeom>
            <a:gradFill flip="none" rotWithShape="1">
              <a:gsLst>
                <a:gs pos="100000">
                  <a:schemeClr val="bg2"/>
                </a:gs>
                <a:gs pos="57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0EE3C0-7FBF-40A4-963F-BE9236B686C0}"/>
                </a:ext>
              </a:extLst>
            </p:cNvPr>
            <p:cNvSpPr/>
            <p:nvPr/>
          </p:nvSpPr>
          <p:spPr>
            <a:xfrm>
              <a:off x="3092824" y="0"/>
              <a:ext cx="3086100" cy="5143501"/>
            </a:xfrm>
            <a:prstGeom prst="rect">
              <a:avLst/>
            </a:prstGeom>
            <a:gradFill flip="none" rotWithShape="1">
              <a:gsLst>
                <a:gs pos="100000">
                  <a:schemeClr val="bg2"/>
                </a:gs>
                <a:gs pos="57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6B1290-ED40-4034-B6D2-829D74478DB1}"/>
                </a:ext>
              </a:extLst>
            </p:cNvPr>
            <p:cNvSpPr/>
            <p:nvPr/>
          </p:nvSpPr>
          <p:spPr>
            <a:xfrm>
              <a:off x="6185648" y="0"/>
              <a:ext cx="3086100" cy="5143501"/>
            </a:xfrm>
            <a:prstGeom prst="rect">
              <a:avLst/>
            </a:prstGeom>
            <a:gradFill flip="none" rotWithShape="1">
              <a:gsLst>
                <a:gs pos="100000">
                  <a:schemeClr val="bg2"/>
                </a:gs>
                <a:gs pos="57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8EAB14B2-0249-EA40-AB9A-F33882502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8364060" cy="29715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7F57C6-E518-E443-A913-D67FA55F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3" y="287522"/>
            <a:ext cx="8364063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ED136-3761-4913-AAAE-D9307F9A5F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CF9C9A0-123E-4332-9EA5-3D20586D3C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AE9E10-48D5-44A1-AB1C-137B6501D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87797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93CE4A-0B31-4BFE-916D-BD0B07F891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8780" y="1551901"/>
            <a:ext cx="238107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7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bg>
      <p:bgPr>
        <a:solidFill>
          <a:srgbClr val="8081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333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1E18E7C-42B4-4D54-B21E-15148CD2C471}"/>
              </a:ext>
            </a:extLst>
          </p:cNvPr>
          <p:cNvSpPr/>
          <p:nvPr userDrawn="1"/>
        </p:nvSpPr>
        <p:spPr>
          <a:xfrm>
            <a:off x="6858000" y="0"/>
            <a:ext cx="22860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E75DBF-6FA6-4045-A09B-7AE45B858653}"/>
              </a:ext>
            </a:extLst>
          </p:cNvPr>
          <p:cNvSpPr/>
          <p:nvPr/>
        </p:nvSpPr>
        <p:spPr>
          <a:xfrm>
            <a:off x="0" y="0"/>
            <a:ext cx="22860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EE3C0-7FBF-40A4-963F-BE9236B686C0}"/>
              </a:ext>
            </a:extLst>
          </p:cNvPr>
          <p:cNvSpPr/>
          <p:nvPr/>
        </p:nvSpPr>
        <p:spPr>
          <a:xfrm>
            <a:off x="2286000" y="0"/>
            <a:ext cx="22860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6B1290-ED40-4034-B6D2-829D74478DB1}"/>
              </a:ext>
            </a:extLst>
          </p:cNvPr>
          <p:cNvSpPr/>
          <p:nvPr/>
        </p:nvSpPr>
        <p:spPr>
          <a:xfrm>
            <a:off x="4572000" y="0"/>
            <a:ext cx="22860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8EAB14B2-0249-EA40-AB9A-F338825027B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76816" y="656575"/>
            <a:ext cx="8364060" cy="29715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7F57C6-E518-E443-A913-D67FA55F8FF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6813" y="287522"/>
            <a:ext cx="8364063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ED136-3761-4913-AAAE-D9307F9A5F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CF9C9A0-123E-4332-9EA5-3D20586D3C6C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376814" y="1551901"/>
            <a:ext cx="1652283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20C7E82-1FC9-4986-ACB8-CD57EB98DD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02858" y="1551901"/>
            <a:ext cx="1652283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3D7E210-8B6D-4F2C-81B1-7E33F6D61E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88858" y="1551901"/>
            <a:ext cx="1652283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B7E263F0-7D24-40C7-851F-88D353CB24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14903" y="1551901"/>
            <a:ext cx="1652283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9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05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21D382D-87A4-44A7-92B7-E564E51A19ED}"/>
              </a:ext>
            </a:extLst>
          </p:cNvPr>
          <p:cNvSpPr/>
          <p:nvPr userDrawn="1"/>
        </p:nvSpPr>
        <p:spPr>
          <a:xfrm>
            <a:off x="7315200" y="0"/>
            <a:ext cx="18288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E18E7C-42B4-4D54-B21E-15148CD2C471}"/>
              </a:ext>
            </a:extLst>
          </p:cNvPr>
          <p:cNvSpPr/>
          <p:nvPr userDrawn="1"/>
        </p:nvSpPr>
        <p:spPr>
          <a:xfrm>
            <a:off x="5486400" y="0"/>
            <a:ext cx="18288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E75DBF-6FA6-4045-A09B-7AE45B858653}"/>
              </a:ext>
            </a:extLst>
          </p:cNvPr>
          <p:cNvSpPr/>
          <p:nvPr/>
        </p:nvSpPr>
        <p:spPr>
          <a:xfrm>
            <a:off x="0" y="0"/>
            <a:ext cx="18288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EE3C0-7FBF-40A4-963F-BE9236B686C0}"/>
              </a:ext>
            </a:extLst>
          </p:cNvPr>
          <p:cNvSpPr/>
          <p:nvPr/>
        </p:nvSpPr>
        <p:spPr>
          <a:xfrm>
            <a:off x="1828800" y="0"/>
            <a:ext cx="18288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6B1290-ED40-4034-B6D2-829D74478DB1}"/>
              </a:ext>
            </a:extLst>
          </p:cNvPr>
          <p:cNvSpPr/>
          <p:nvPr/>
        </p:nvSpPr>
        <p:spPr>
          <a:xfrm>
            <a:off x="3657600" y="0"/>
            <a:ext cx="1828800" cy="514350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5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8EAB14B2-0249-EA40-AB9A-F338825027B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76816" y="656575"/>
            <a:ext cx="8364060" cy="29715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7F57C6-E518-E443-A913-D67FA55F8FF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6813" y="287522"/>
            <a:ext cx="8364063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ED136-3761-4913-AAAE-D9307F9A5F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CF9C9A0-123E-4332-9EA5-3D20586D3C6C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376814" y="1551901"/>
            <a:ext cx="125168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F18074C-E521-40C2-AEEA-61BBCC1AC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17355" y="1551901"/>
            <a:ext cx="125168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87B318C0-53AE-4FB4-B34D-C9D8EF6614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32999" y="1551901"/>
            <a:ext cx="125168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34853FB-A37B-45CA-B720-6D17AE38BB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4955" y="1551901"/>
            <a:ext cx="125168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6F73DF1-D419-4442-B430-3F807FF6C5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15497" y="1551901"/>
            <a:ext cx="1251689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18288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27432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457200" indent="-9144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8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7373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en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ADFE232-03CE-A746-ADD7-7F0C27C46D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5110" y="2503651"/>
            <a:ext cx="7013780" cy="2305050"/>
          </a:xfrm>
          <a:prstGeom prst="rect">
            <a:avLst/>
          </a:prstGeom>
        </p:spPr>
        <p:txBody>
          <a:bodyPr vert="horz"/>
          <a:lstStyle>
            <a:lvl1pPr marL="0" indent="0" algn="ctr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 algn="ctr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 algn="ctr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 algn="ctr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 algn="ctr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B7666FA-5F3A-2540-BCDC-5E2D4B8377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816" y="1869359"/>
            <a:ext cx="8364060" cy="29715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6FDAC45-6FB7-1742-B8F6-501B9BEE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3" y="1500306"/>
            <a:ext cx="8364063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F12D12-ED0B-455C-9FAA-E187B79F67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95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1D57BA6-4217-7746-81B1-8A136F633A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</p:spTree>
    <p:extLst>
      <p:ext uri="{BB962C8B-B14F-4D97-AF65-F5344CB8AC3E}">
        <p14:creationId xmlns:p14="http://schemas.microsoft.com/office/powerpoint/2010/main" val="1277974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1F2"/>
          </a:solidFill>
        </p:spPr>
        <p:txBody>
          <a:bodyPr vert="horz" anchor="b"/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C93CC2-5BB3-7A4F-B61A-6F4D330CC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663638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168CDA1-F7D1-F841-892A-97046B2CE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1551901"/>
            <a:ext cx="3879451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E6D03A83-AA3D-4F4C-AA68-F8B3389A57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663638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49434F-B45C-6D79-997F-EB5BCB9E68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2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 Right Photo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5171546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CAEBD6-2AF7-8B4B-8BDA-C945AE66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0D03388-6DCB-304A-A7B2-E1EAA60C9B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6982CCD-58AD-B24D-A684-793C3A0BE2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B85378-20E8-C9F7-C895-FC657FA2C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48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 Left Photo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EEF35D-9EF4-3B44-AD9B-D3F5537E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49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EF5DAEF-869C-0A41-8206-578C4D30F5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549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3846BBF-8433-F043-93A2-9468F0F610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551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202E47-8C89-9BA1-CB0D-BD0991CEFF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57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 Right Photo">
    <p:bg>
      <p:bgPr>
        <a:solidFill>
          <a:srgbClr val="59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5171546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631630-44E7-E345-B123-B7EAF33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8F620CD-1B41-8940-9F5D-01764D3FC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EE9A02F-C861-CA4D-AB00-13AE0D4BA1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F85910-85B5-96E1-6BBF-613296149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8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 Left Photo">
    <p:bg>
      <p:bgPr>
        <a:solidFill>
          <a:srgbClr val="59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D387612-167E-1C40-A8DD-B0F5C3F0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49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BA03E9-F846-F74E-87CD-6EACF9C280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549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4B32BF7-CB62-E146-AE57-8B9E63DD1E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551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ADDDA9-0D65-7204-0B8B-1564FE31D1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13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Right Photo">
    <p:bg>
      <p:bgPr>
        <a:solidFill>
          <a:srgbClr val="69B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5171546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0EA00A-A57E-0C4E-956F-FFC83D53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AF95924-B292-8E4B-A8F2-84D6F4F8FE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30AB29C-9B66-554E-A4E8-F66F674274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69BB64-516E-3884-7099-9902F4906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775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Photo">
    <p:bg>
      <p:bgPr>
        <a:solidFill>
          <a:srgbClr val="69B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676777-05BB-D64A-B973-34720D68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49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51057B2-07E7-4240-9ADE-AFD24E8EF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549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08F4E10-1AE2-314D-8674-7F9DBF0AF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551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84576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ight Pho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5171546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0EA00A-A57E-0C4E-956F-FFC83D53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AF95924-B292-8E4B-A8F2-84D6F4F8FE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30AB29C-9B66-554E-A4E8-F66F674274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638F7-01FB-E63D-56C5-440EA11A9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97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Left Pho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676777-05BB-D64A-B973-34720D68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49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51057B2-07E7-4240-9ADE-AFD24E8EF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549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08F4E10-1AE2-314D-8674-7F9DBF0AF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551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75666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Right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5171546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0EA00A-A57E-0C4E-956F-FFC83D53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AF95924-B292-8E4B-A8F2-84D6F4F8FE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30AB29C-9B66-554E-A4E8-F66F674274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A3D44-B546-9F4D-0F5D-36E041EBC0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46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eft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676777-05BB-D64A-B973-34720D68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49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51057B2-07E7-4240-9ADE-AFD24E8EF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549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08F4E10-1AE2-314D-8674-7F9DBF0AF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551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52205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Right Pho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5171546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0EA00A-A57E-0C4E-956F-FFC83D53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AF95924-B292-8E4B-A8F2-84D6F4F8FE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30AB29C-9B66-554E-A4E8-F66F674274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24EE6B-3C0D-CA11-F310-85A7EEBCEB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31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Left Pho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676777-05BB-D64A-B973-34720D68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49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51057B2-07E7-4240-9ADE-AFD24E8EF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549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08F4E10-1AE2-314D-8674-7F9DBF0AF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551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0799618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5171546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60A731-5B02-2846-9CBF-E3877913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D7C8613-68E8-1646-B934-2C75B88B07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CE7B50E-EFDE-3F43-8822-35FFBBEF4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5F2052-24FD-E750-17BD-6866E23BA2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87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Lef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72454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C1A63D-7EF1-B948-826B-37769131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49" y="287522"/>
            <a:ext cx="450981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3F9C845-A920-9F42-8C2F-EDFD1FF044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549" y="1551901"/>
            <a:ext cx="4509816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23A3B9D-F850-584C-92C0-289193E18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551" y="656575"/>
            <a:ext cx="450981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73757-F2E0-4D5E-932C-06EB6357A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7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709D52-BE6B-5644-9CEC-4B30DE609A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6067" y="0"/>
            <a:ext cx="4057933" cy="5143500"/>
          </a:xfrm>
          <a:custGeom>
            <a:avLst/>
            <a:gdLst>
              <a:gd name="connsiteX0" fmla="*/ 706738 w 4715701"/>
              <a:gd name="connsiteY0" fmla="*/ 0 h 5143500"/>
              <a:gd name="connsiteX1" fmla="*/ 4715701 w 4715701"/>
              <a:gd name="connsiteY1" fmla="*/ 0 h 5143500"/>
              <a:gd name="connsiteX2" fmla="*/ 4715701 w 4715701"/>
              <a:gd name="connsiteY2" fmla="*/ 5143500 h 5143500"/>
              <a:gd name="connsiteX3" fmla="*/ 486366 w 4715701"/>
              <a:gd name="connsiteY3" fmla="*/ 5143500 h 5143500"/>
              <a:gd name="connsiteX4" fmla="*/ 456767 w 4715701"/>
              <a:gd name="connsiteY4" fmla="*/ 5096109 h 5143500"/>
              <a:gd name="connsiteX5" fmla="*/ 148770 w 4715701"/>
              <a:gd name="connsiteY5" fmla="*/ 1627860 h 5143500"/>
              <a:gd name="connsiteX6" fmla="*/ 610927 w 4715701"/>
              <a:gd name="connsiteY6" fmla="*/ 20124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5701" h="5143500">
                <a:moveTo>
                  <a:pt x="706738" y="0"/>
                </a:moveTo>
                <a:lnTo>
                  <a:pt x="4715701" y="0"/>
                </a:lnTo>
                <a:lnTo>
                  <a:pt x="4715701" y="5143500"/>
                </a:lnTo>
                <a:lnTo>
                  <a:pt x="486366" y="5143500"/>
                </a:lnTo>
                <a:lnTo>
                  <a:pt x="456767" y="5096109"/>
                </a:lnTo>
                <a:cubicBezTo>
                  <a:pt x="4164" y="4275457"/>
                  <a:pt x="-138478" y="2997279"/>
                  <a:pt x="148770" y="1627860"/>
                </a:cubicBezTo>
                <a:cubicBezTo>
                  <a:pt x="256489" y="1114327"/>
                  <a:pt x="415099" y="633541"/>
                  <a:pt x="610927" y="2012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b">
            <a:noAutofit/>
          </a:bodyPr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89BE65-F79E-1D4F-9F21-67819876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317502"/>
            <a:ext cx="475398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D01E464-2F0E-EC43-83C7-4D396CD4B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23655"/>
            <a:ext cx="3955343" cy="305646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6291DFA-DA40-C047-8809-EA8970D1C9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86555"/>
            <a:ext cx="475398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7B15235-D10F-6849-9B35-73B1DF7DB0CA}"/>
              </a:ext>
            </a:extLst>
          </p:cNvPr>
          <p:cNvSpPr/>
          <p:nvPr userDrawn="1"/>
        </p:nvSpPr>
        <p:spPr>
          <a:xfrm>
            <a:off x="4977520" y="0"/>
            <a:ext cx="4057933" cy="5143500"/>
          </a:xfrm>
          <a:custGeom>
            <a:avLst/>
            <a:gdLst>
              <a:gd name="connsiteX0" fmla="*/ 637481 w 4253583"/>
              <a:gd name="connsiteY0" fmla="*/ 0 h 5143500"/>
              <a:gd name="connsiteX1" fmla="*/ 759251 w 4253583"/>
              <a:gd name="connsiteY1" fmla="*/ 0 h 5143500"/>
              <a:gd name="connsiteX2" fmla="*/ 672830 w 4253583"/>
              <a:gd name="connsiteY2" fmla="*/ 201239 h 5143500"/>
              <a:gd name="connsiteX3" fmla="*/ 255962 w 4253583"/>
              <a:gd name="connsiteY3" fmla="*/ 1627859 h 5143500"/>
              <a:gd name="connsiteX4" fmla="*/ 533777 w 4253583"/>
              <a:gd name="connsiteY4" fmla="*/ 5096108 h 5143500"/>
              <a:gd name="connsiteX5" fmla="*/ 560475 w 4253583"/>
              <a:gd name="connsiteY5" fmla="*/ 5143499 h 5143500"/>
              <a:gd name="connsiteX6" fmla="*/ 4253583 w 4253583"/>
              <a:gd name="connsiteY6" fmla="*/ 5143499 h 5143500"/>
              <a:gd name="connsiteX7" fmla="*/ 4253583 w 4253583"/>
              <a:gd name="connsiteY7" fmla="*/ 5143500 h 5143500"/>
              <a:gd name="connsiteX8" fmla="*/ 438704 w 4253583"/>
              <a:gd name="connsiteY8" fmla="*/ 5143500 h 5143500"/>
              <a:gd name="connsiteX9" fmla="*/ 412006 w 4253583"/>
              <a:gd name="connsiteY9" fmla="*/ 5096109 h 5143500"/>
              <a:gd name="connsiteX10" fmla="*/ 134191 w 4253583"/>
              <a:gd name="connsiteY10" fmla="*/ 1627860 h 5143500"/>
              <a:gd name="connsiteX11" fmla="*/ 551059 w 4253583"/>
              <a:gd name="connsiteY11" fmla="*/ 20124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53583" h="5143500">
                <a:moveTo>
                  <a:pt x="637481" y="0"/>
                </a:moveTo>
                <a:lnTo>
                  <a:pt x="759251" y="0"/>
                </a:lnTo>
                <a:lnTo>
                  <a:pt x="672830" y="201239"/>
                </a:lnTo>
                <a:cubicBezTo>
                  <a:pt x="496192" y="633540"/>
                  <a:pt x="353125" y="1114326"/>
                  <a:pt x="255962" y="1627859"/>
                </a:cubicBezTo>
                <a:cubicBezTo>
                  <a:pt x="-3137" y="2997278"/>
                  <a:pt x="125527" y="4275456"/>
                  <a:pt x="533777" y="5096108"/>
                </a:cubicBezTo>
                <a:lnTo>
                  <a:pt x="560475" y="5143499"/>
                </a:lnTo>
                <a:lnTo>
                  <a:pt x="4253583" y="5143499"/>
                </a:lnTo>
                <a:lnTo>
                  <a:pt x="4253583" y="5143500"/>
                </a:lnTo>
                <a:lnTo>
                  <a:pt x="438704" y="5143500"/>
                </a:lnTo>
                <a:lnTo>
                  <a:pt x="412006" y="5096109"/>
                </a:lnTo>
                <a:cubicBezTo>
                  <a:pt x="3756" y="4275457"/>
                  <a:pt x="-124908" y="2997279"/>
                  <a:pt x="134191" y="1627860"/>
                </a:cubicBezTo>
                <a:cubicBezTo>
                  <a:pt x="231354" y="1114327"/>
                  <a:pt x="374421" y="633541"/>
                  <a:pt x="551059" y="2012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A955C7-B7B0-A228-8C8D-F7C23DD37F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4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Main">
    <p:bg>
      <p:bgPr>
        <a:solidFill>
          <a:srgbClr val="E052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434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BC615DB-6C2D-AD4F-8B54-88DADD4A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624" y="317502"/>
            <a:ext cx="4667376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E1C16B4-F3C1-BC4F-8FCC-649D7C6A6C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1430" y="1523655"/>
            <a:ext cx="3702570" cy="305646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16219A2-E501-384B-9EAF-75CFF399C3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6626" y="686555"/>
            <a:ext cx="4667374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7ED7172-8828-6D4E-AB94-8561FCD74398}"/>
              </a:ext>
            </a:extLst>
          </p:cNvPr>
          <p:cNvSpPr/>
          <p:nvPr userDrawn="1"/>
        </p:nvSpPr>
        <p:spPr>
          <a:xfrm flipH="1">
            <a:off x="103046" y="0"/>
            <a:ext cx="4057933" cy="5143500"/>
          </a:xfrm>
          <a:custGeom>
            <a:avLst/>
            <a:gdLst>
              <a:gd name="connsiteX0" fmla="*/ 637481 w 4253583"/>
              <a:gd name="connsiteY0" fmla="*/ 0 h 5143500"/>
              <a:gd name="connsiteX1" fmla="*/ 759251 w 4253583"/>
              <a:gd name="connsiteY1" fmla="*/ 0 h 5143500"/>
              <a:gd name="connsiteX2" fmla="*/ 672830 w 4253583"/>
              <a:gd name="connsiteY2" fmla="*/ 201239 h 5143500"/>
              <a:gd name="connsiteX3" fmla="*/ 255962 w 4253583"/>
              <a:gd name="connsiteY3" fmla="*/ 1627859 h 5143500"/>
              <a:gd name="connsiteX4" fmla="*/ 533777 w 4253583"/>
              <a:gd name="connsiteY4" fmla="*/ 5096108 h 5143500"/>
              <a:gd name="connsiteX5" fmla="*/ 560475 w 4253583"/>
              <a:gd name="connsiteY5" fmla="*/ 5143499 h 5143500"/>
              <a:gd name="connsiteX6" fmla="*/ 4253583 w 4253583"/>
              <a:gd name="connsiteY6" fmla="*/ 5143499 h 5143500"/>
              <a:gd name="connsiteX7" fmla="*/ 4253583 w 4253583"/>
              <a:gd name="connsiteY7" fmla="*/ 5143500 h 5143500"/>
              <a:gd name="connsiteX8" fmla="*/ 438704 w 4253583"/>
              <a:gd name="connsiteY8" fmla="*/ 5143500 h 5143500"/>
              <a:gd name="connsiteX9" fmla="*/ 412006 w 4253583"/>
              <a:gd name="connsiteY9" fmla="*/ 5096109 h 5143500"/>
              <a:gd name="connsiteX10" fmla="*/ 134191 w 4253583"/>
              <a:gd name="connsiteY10" fmla="*/ 1627860 h 5143500"/>
              <a:gd name="connsiteX11" fmla="*/ 551059 w 4253583"/>
              <a:gd name="connsiteY11" fmla="*/ 20124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53583" h="5143500">
                <a:moveTo>
                  <a:pt x="637481" y="0"/>
                </a:moveTo>
                <a:lnTo>
                  <a:pt x="759251" y="0"/>
                </a:lnTo>
                <a:lnTo>
                  <a:pt x="672830" y="201239"/>
                </a:lnTo>
                <a:cubicBezTo>
                  <a:pt x="496192" y="633540"/>
                  <a:pt x="353125" y="1114326"/>
                  <a:pt x="255962" y="1627859"/>
                </a:cubicBezTo>
                <a:cubicBezTo>
                  <a:pt x="-3137" y="2997278"/>
                  <a:pt x="125527" y="4275456"/>
                  <a:pt x="533777" y="5096108"/>
                </a:cubicBezTo>
                <a:lnTo>
                  <a:pt x="560475" y="5143499"/>
                </a:lnTo>
                <a:lnTo>
                  <a:pt x="4253583" y="5143499"/>
                </a:lnTo>
                <a:lnTo>
                  <a:pt x="4253583" y="5143500"/>
                </a:lnTo>
                <a:lnTo>
                  <a:pt x="438704" y="5143500"/>
                </a:lnTo>
                <a:lnTo>
                  <a:pt x="412006" y="5096109"/>
                </a:lnTo>
                <a:cubicBezTo>
                  <a:pt x="3756" y="4275457"/>
                  <a:pt x="-124908" y="2997279"/>
                  <a:pt x="134191" y="1627860"/>
                </a:cubicBezTo>
                <a:cubicBezTo>
                  <a:pt x="231354" y="1114327"/>
                  <a:pt x="374421" y="633541"/>
                  <a:pt x="551059" y="2012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3690D2-46E1-4F6D-87AA-C4876CE51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81EAFAB-FEE2-36A1-B8F9-648E8B72DC7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57932" cy="5143500"/>
          </a:xfrm>
          <a:custGeom>
            <a:avLst/>
            <a:gdLst>
              <a:gd name="connsiteX0" fmla="*/ 0 w 4057932"/>
              <a:gd name="connsiteY0" fmla="*/ 0 h 5143500"/>
              <a:gd name="connsiteX1" fmla="*/ 3449774 w 4057932"/>
              <a:gd name="connsiteY1" fmla="*/ 0 h 5143500"/>
              <a:gd name="connsiteX2" fmla="*/ 3532221 w 4057932"/>
              <a:gd name="connsiteY2" fmla="*/ 201240 h 5143500"/>
              <a:gd name="connsiteX3" fmla="*/ 3929914 w 4057932"/>
              <a:gd name="connsiteY3" fmla="*/ 1627860 h 5143500"/>
              <a:gd name="connsiteX4" fmla="*/ 3664878 w 4057932"/>
              <a:gd name="connsiteY4" fmla="*/ 5096109 h 5143500"/>
              <a:gd name="connsiteX5" fmla="*/ 3639408 w 4057932"/>
              <a:gd name="connsiteY5" fmla="*/ 5143500 h 5143500"/>
              <a:gd name="connsiteX6" fmla="*/ 0 w 4057932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7932" h="5143500">
                <a:moveTo>
                  <a:pt x="0" y="0"/>
                </a:moveTo>
                <a:lnTo>
                  <a:pt x="3449774" y="0"/>
                </a:lnTo>
                <a:lnTo>
                  <a:pt x="3532221" y="201240"/>
                </a:lnTo>
                <a:cubicBezTo>
                  <a:pt x="3700734" y="633541"/>
                  <a:pt x="3837220" y="1114327"/>
                  <a:pt x="3929914" y="1627860"/>
                </a:cubicBezTo>
                <a:cubicBezTo>
                  <a:pt x="4177095" y="2997279"/>
                  <a:pt x="4054350" y="4275457"/>
                  <a:pt x="3664878" y="5096109"/>
                </a:cubicBezTo>
                <a:lnTo>
                  <a:pt x="363940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</p:spTree>
    <p:extLst>
      <p:ext uri="{BB962C8B-B14F-4D97-AF65-F5344CB8AC3E}">
        <p14:creationId xmlns:p14="http://schemas.microsoft.com/office/powerpoint/2010/main" val="14640638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 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5632866" y="545235"/>
            <a:ext cx="2997882" cy="4007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573156-7B00-4B4A-BE02-5ECD7FEC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545235"/>
            <a:ext cx="475398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A71F491-7FCD-1148-A39C-862BEFD9D3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769533"/>
            <a:ext cx="4753986" cy="305646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D0F2E2A5-DC1D-1E4D-B78C-603247C61B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914288"/>
            <a:ext cx="475398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260044-9146-7ED7-BF87-350449B734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47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hoto 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561939" y="545235"/>
            <a:ext cx="2997882" cy="4007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C3CD11-8866-944F-B4A7-833F63EB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948" y="545235"/>
            <a:ext cx="4635454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D52CC9B-CAEB-6549-B732-43EA06624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25948" y="1769533"/>
            <a:ext cx="4635452" cy="305646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287206E-7869-C74B-8D7F-3EA9020CC5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950" y="914288"/>
            <a:ext cx="4635452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8F82F6-A27A-4D6C-A041-244ABCEE2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546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080084" y="0"/>
            <a:ext cx="6063915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00281A-D869-0E96-C9CB-F2CCAA1BD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09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3915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4ED50-40AD-484D-A409-3D3154F2A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103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Color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6318607" y="0"/>
            <a:ext cx="2825392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46F62F-8FF8-64A7-CE34-070E396D1D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09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Color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825392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98380E-B305-439C-BFC5-E9EA9A5A5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490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Fe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326673" cy="5143500"/>
          </a:xfrm>
          <a:prstGeom prst="rect">
            <a:avLst/>
          </a:prstGeom>
          <a:solidFill>
            <a:srgbClr val="F1F1F2"/>
          </a:solidFill>
        </p:spPr>
        <p:txBody>
          <a:bodyPr vert="horz"/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0AD73BF-652D-4749-86F7-9136DE82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3577119" cy="369054"/>
          </a:xfrm>
          <a:prstGeom prst="rect">
            <a:avLst/>
          </a:prstGeom>
        </p:spPr>
        <p:txBody>
          <a:bodyPr/>
          <a:lstStyle>
            <a:lvl1pPr>
              <a:defRPr sz="21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0BB9A55-6CAA-5F47-9904-74574DD8D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51901"/>
            <a:ext cx="3577117" cy="327409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0CDE83-F67D-E74C-9B25-453569D6F1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56575"/>
            <a:ext cx="3577117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9FAFFEF-61A5-D74B-92B2-DC758E8247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14947" y="806834"/>
            <a:ext cx="3653320" cy="3883699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D109BD-6D8B-42D3-84DA-FE61B05D22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677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116099" y="1300163"/>
            <a:ext cx="3556413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C0663D-587F-5C4B-82DC-CDDD8AC1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325102"/>
            <a:ext cx="8223782" cy="369054"/>
          </a:xfrm>
          <a:prstGeom prst="rect">
            <a:avLst/>
          </a:prstGeom>
        </p:spPr>
        <p:txBody>
          <a:bodyPr/>
          <a:lstStyle>
            <a:lvl1pPr algn="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D08337E-AD67-9246-9501-DD78CAE79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4047067"/>
            <a:ext cx="8295698" cy="897466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AB0C18F-A493-E145-84E9-21DC5F6346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733" y="694155"/>
            <a:ext cx="8223779" cy="287322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A8A621-DB24-3B89-0D37-C494E4D9C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614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66725" y="1300163"/>
            <a:ext cx="3556413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7234EA-ACA3-9F4F-BD9F-4397E8AE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325102"/>
            <a:ext cx="8223782" cy="369054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497D48C-49A7-1D45-BD94-13788B3185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4047067"/>
            <a:ext cx="8295698" cy="897466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D32E9C1-74C9-B345-BD68-4742655E9A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733" y="694155"/>
            <a:ext cx="8223779" cy="287322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26760-0E82-4E6F-BC82-1B324AF794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9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ight">
    <p:bg>
      <p:bgPr>
        <a:solidFill>
          <a:srgbClr val="FF6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8161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eft Side Photo Grey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45980" y="1503445"/>
            <a:ext cx="2165908" cy="2165908"/>
          </a:xfrm>
          <a:prstGeom prst="ellipse">
            <a:avLst/>
          </a:prstGeom>
          <a:solidFill>
            <a:srgbClr val="F1F1F2"/>
          </a:solidFill>
        </p:spPr>
        <p:txBody>
          <a:bodyPr/>
          <a:lstStyle>
            <a:lvl1pPr marL="0" indent="0" algn="ctr">
              <a:buNone/>
              <a:defRPr sz="8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7" name="Oval 6"/>
          <p:cNvSpPr/>
          <p:nvPr/>
        </p:nvSpPr>
        <p:spPr>
          <a:xfrm>
            <a:off x="742783" y="1400248"/>
            <a:ext cx="2372302" cy="2372302"/>
          </a:xfrm>
          <a:prstGeom prst="ellipse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7EFC2-8AD4-0719-55C2-09FA67CD5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906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866126AB-0AEF-0148-AF0D-09DD8515A1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74914" y="699715"/>
            <a:ext cx="3105182" cy="37444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CB8A6-9CF9-478C-A389-CC9AC936A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16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866126AB-0AEF-0148-AF0D-09DD8515A1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75097" y="699716"/>
            <a:ext cx="2601280" cy="3136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E961149-B6E6-B242-A557-EE5600722A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7227" y="699716"/>
            <a:ext cx="2601280" cy="3136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9A952-E2EF-416D-B4D1-F4089B3668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761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9AF0DA1-483A-4944-B8BE-5B7AD39A56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75211" y="1035424"/>
            <a:ext cx="1713224" cy="2893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624D40-FB4C-9F43-B8D2-7A53A11617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2992" y="1035424"/>
            <a:ext cx="1713225" cy="2893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BBB1316-91D0-C34E-BEF9-B6B0545F7E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30774" y="1035424"/>
            <a:ext cx="1713225" cy="2893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6550C-C62A-4D58-AD72-9CF8A39AFC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096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8AB8F94-DDB7-6D4C-8368-47B231CEC0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15406" y="495179"/>
            <a:ext cx="2173773" cy="1647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39F2A22-59A2-6745-ACEB-76CFAAF400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0612" y="495179"/>
            <a:ext cx="2173773" cy="1647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4DD87637-50B5-4143-9BA9-2E7A3B8CC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15406" y="2840814"/>
            <a:ext cx="2173773" cy="1647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1060817-FFAF-9E45-BB20-8B89B70025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80612" y="2840814"/>
            <a:ext cx="2173773" cy="1647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Photo.</a:t>
            </a:r>
          </a:p>
          <a:p>
            <a:r>
              <a:rPr lang="en-US" dirty="0"/>
              <a:t>Or Drag and Drop Here.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61873-AD42-4D8A-8A4A-EEE81FBC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46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384B3F4-B0C4-924A-8B05-384DCFB970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421467"/>
            <a:ext cx="9144000" cy="27220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000" b="0" i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E09242-2BBD-B848-8D57-E927A4E27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325102"/>
            <a:ext cx="8223782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85B8192-58E1-6E49-821A-AAB62F44F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733" y="694155"/>
            <a:ext cx="8223779" cy="28732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A93FB-682C-411B-8D4B-3B6120FC3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842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438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>
            <a:normAutofit/>
          </a:bodyPr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EC3FEE-B228-7C49-A773-C9657E4D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325102"/>
            <a:ext cx="8223782" cy="369054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7DE1D19-4473-EF46-9BC0-E3DC13AC79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2763610"/>
            <a:ext cx="8295698" cy="19926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E6996684-948E-0B4C-B79F-4FC1CC0161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733" y="694155"/>
            <a:ext cx="8223779" cy="287322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7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C3FA33-B206-3CD2-AAEC-2771AB32C9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592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Quote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236360" y="1275946"/>
            <a:ext cx="5907640" cy="23097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B7AD19-B05F-324C-AFC2-8C798AC5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325102"/>
            <a:ext cx="8223782" cy="369054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705D0E8-1249-994F-83F4-BE83967D47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733" y="694155"/>
            <a:ext cx="8223779" cy="287322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C1EDD-F961-42F7-BC02-291ADC64E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617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Feature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551834" y="1400705"/>
            <a:ext cx="2458955" cy="2458955"/>
          </a:xfrm>
          <a:prstGeom prst="ellipse">
            <a:avLst/>
          </a:prstGeom>
          <a:solidFill>
            <a:srgbClr val="F1F1F2"/>
          </a:solidFill>
        </p:spPr>
        <p:txBody>
          <a:bodyPr/>
          <a:lstStyle>
            <a:lvl1pPr marL="0" indent="0" algn="ctr">
              <a:buNone/>
              <a:defRPr sz="8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C2EEC34-0691-1548-AF59-5C625B51EE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13180" y="1400705"/>
            <a:ext cx="2458955" cy="2458955"/>
          </a:xfrm>
          <a:prstGeom prst="ellipse">
            <a:avLst/>
          </a:prstGeom>
          <a:solidFill>
            <a:srgbClr val="F1F1F2"/>
          </a:solidFill>
        </p:spPr>
        <p:txBody>
          <a:bodyPr/>
          <a:lstStyle>
            <a:lvl1pPr marL="0" indent="0" algn="ctr">
              <a:buNone/>
              <a:defRPr sz="8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CB7E6C-5CD0-BE45-ADF7-EB585E63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325102"/>
            <a:ext cx="8223782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5D57E79A-D7F5-B94C-8DC4-45A0DA6891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733" y="694155"/>
            <a:ext cx="8223779" cy="28732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43E07-8937-4D4F-8E56-284BECEE91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485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1530850"/>
            <a:ext cx="2609636" cy="22911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6508C59-C845-5B45-9480-3D161CB19A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56909" y="1530850"/>
            <a:ext cx="2609636" cy="22911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91CD6F0-5F85-BC4C-96FC-3565E43C35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66545" y="1530849"/>
            <a:ext cx="2609636" cy="22911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1DA60D-70CB-7C41-BF63-31EC2F74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325102"/>
            <a:ext cx="8223782" cy="369054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B011FB2-0167-D342-9CAE-C14C67F3F7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733" y="694155"/>
            <a:ext cx="8223779" cy="28732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5DCBBA4-E18C-1E46-B332-AC123CE65D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273" y="3924883"/>
            <a:ext cx="2609636" cy="119613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500"/>
              </a:spcAft>
              <a:buFontTx/>
              <a:buNone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6D647AD-267B-C340-85C7-6A47D41924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3057" y="3924883"/>
            <a:ext cx="2609636" cy="119613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500"/>
              </a:spcAft>
              <a:buFontTx/>
              <a:buNone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E3008C9-AAC5-2B49-8B9D-8F2AE1B0AE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71346" y="3924883"/>
            <a:ext cx="2609636" cy="119613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500"/>
              </a:spcAft>
              <a:buFontTx/>
              <a:buNone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D3583F-99FC-486B-8FBE-65183D485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8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bg>
      <p:bgPr>
        <a:solidFill>
          <a:srgbClr val="00A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914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 Center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789147" y="0"/>
            <a:ext cx="217214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5AB752-8BF0-B649-85C5-ED8D0366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545235"/>
            <a:ext cx="4322602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157ECD-2FF9-BC42-9B55-3A3E538B37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6814" y="1769533"/>
            <a:ext cx="4252484" cy="305646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058F79B-6B84-EF4B-93CE-1154516D1D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914288"/>
            <a:ext cx="4322600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ED4F2F-E043-E146-92BA-8267031A4F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54932" y="375447"/>
            <a:ext cx="1984137" cy="455631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0ACAC-8E21-47A2-B59E-C75FB2D106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260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Diagonal Comput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209401" y="0"/>
            <a:ext cx="5934599" cy="5143500"/>
          </a:xfrm>
          <a:custGeom>
            <a:avLst/>
            <a:gdLst>
              <a:gd name="connsiteX0" fmla="*/ 6809359 w 15821476"/>
              <a:gd name="connsiteY0" fmla="*/ 0 h 13716000"/>
              <a:gd name="connsiteX1" fmla="*/ 15821476 w 15821476"/>
              <a:gd name="connsiteY1" fmla="*/ 0 h 13716000"/>
              <a:gd name="connsiteX2" fmla="*/ 15821476 w 15821476"/>
              <a:gd name="connsiteY2" fmla="*/ 13716000 h 13716000"/>
              <a:gd name="connsiteX3" fmla="*/ 0 w 1582147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21476" h="13716000">
                <a:moveTo>
                  <a:pt x="6809359" y="0"/>
                </a:moveTo>
                <a:lnTo>
                  <a:pt x="15821476" y="0"/>
                </a:lnTo>
                <a:lnTo>
                  <a:pt x="1582147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 sz="1000" b="0" i="0"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Photo.</a:t>
            </a:r>
          </a:p>
          <a:p>
            <a:pPr lvl="0"/>
            <a:r>
              <a:rPr lang="en-US" noProof="0" dirty="0"/>
              <a:t>Or Drag and Drop Here.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CC4C52-B5BF-EC48-91C7-B31628DFA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111" y="1420130"/>
            <a:ext cx="4643516" cy="290155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>
              <a:buNone/>
              <a:defRPr sz="1200" b="0" i="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ECC1E1-274E-4C44-9C14-0CE5E8AB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317502"/>
            <a:ext cx="475398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D4D5180F-9850-6E4A-8E3E-07E68B1F3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86555"/>
            <a:ext cx="475398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A0240A-DA3A-1154-7206-37EF76050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64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9545B79-C8B4-E44D-832B-72EF18E87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736" y="935901"/>
            <a:ext cx="7012056" cy="40290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CC4C52-B5BF-EC48-91C7-B31628DFA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3381" y="1170222"/>
            <a:ext cx="4170619" cy="33295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>
              <a:buNone/>
              <a:defRPr sz="1200" b="0" i="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24D045-A61B-FD48-95BA-DA7DE58E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317502"/>
            <a:ext cx="4753988" cy="369054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ACEDFF5-3805-5E41-AC33-B6FA74B949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523655"/>
            <a:ext cx="3955343" cy="305646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Zapf Dingbats"/>
              <a:buChar char="❯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 marL="54864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3pPr>
            <a:lvl4pPr marL="822960" indent="-32004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System Font Regular"/>
              <a:buChar char="▸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 marL="1097280" indent="-2743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41D7CB70-F73D-2844-84C7-7402CC262B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816" y="686555"/>
            <a:ext cx="4753986" cy="2873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7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D40DB-DF31-40B2-9748-A17B1B965D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5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solidFill>
          <a:srgbClr val="69B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80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rgbClr val="3B0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6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32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709" r:id="rId3"/>
    <p:sldLayoutId id="2147483700" r:id="rId4"/>
    <p:sldLayoutId id="2147483710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40" r:id="rId12"/>
    <p:sldLayoutId id="2147483829" r:id="rId13"/>
    <p:sldLayoutId id="2147483841" r:id="rId14"/>
    <p:sldLayoutId id="2147483832" r:id="rId15"/>
    <p:sldLayoutId id="2147483842" r:id="rId16"/>
    <p:sldLayoutId id="2147483833" r:id="rId17"/>
    <p:sldLayoutId id="2147483703" r:id="rId18"/>
    <p:sldLayoutId id="2147483676" r:id="rId19"/>
    <p:sldLayoutId id="2147483729" r:id="rId20"/>
    <p:sldLayoutId id="2147483827" r:id="rId21"/>
    <p:sldLayoutId id="2147483704" r:id="rId22"/>
    <p:sldLayoutId id="2147483818" r:id="rId23"/>
    <p:sldLayoutId id="2147483820" r:id="rId24"/>
    <p:sldLayoutId id="2147483828" r:id="rId25"/>
    <p:sldLayoutId id="2147483695" r:id="rId26"/>
    <p:sldLayoutId id="2147483696" r:id="rId27"/>
    <p:sldLayoutId id="2147483836" r:id="rId28"/>
    <p:sldLayoutId id="2147483835" r:id="rId29"/>
    <p:sldLayoutId id="2147483837" r:id="rId30"/>
    <p:sldLayoutId id="2147483838" r:id="rId31"/>
    <p:sldLayoutId id="2147483694" r:id="rId32"/>
    <p:sldLayoutId id="2147483712" r:id="rId33"/>
    <p:sldLayoutId id="2147483674" r:id="rId34"/>
    <p:sldLayoutId id="2147483677" r:id="rId35"/>
    <p:sldLayoutId id="2147483680" r:id="rId36"/>
    <p:sldLayoutId id="2147483734" r:id="rId37"/>
    <p:sldLayoutId id="2147483735" r:id="rId38"/>
    <p:sldLayoutId id="2147483732" r:id="rId39"/>
    <p:sldLayoutId id="2147483733" r:id="rId40"/>
    <p:sldLayoutId id="2147483821" r:id="rId41"/>
    <p:sldLayoutId id="2147483822" r:id="rId42"/>
    <p:sldLayoutId id="2147483825" r:id="rId43"/>
    <p:sldLayoutId id="2147483826" r:id="rId44"/>
    <p:sldLayoutId id="2147483824" r:id="rId45"/>
    <p:sldLayoutId id="2147483823" r:id="rId46"/>
    <p:sldLayoutId id="2147483707" r:id="rId47"/>
    <p:sldLayoutId id="2147483708" r:id="rId48"/>
    <p:sldLayoutId id="2147483686" r:id="rId49"/>
    <p:sldLayoutId id="2147483685" r:id="rId50"/>
    <p:sldLayoutId id="2147483689" r:id="rId51"/>
    <p:sldLayoutId id="2147483690" r:id="rId52"/>
    <p:sldLayoutId id="2147483716" r:id="rId53"/>
    <p:sldLayoutId id="2147483717" r:id="rId54"/>
    <p:sldLayoutId id="2147483718" r:id="rId55"/>
    <p:sldLayoutId id="2147483719" r:id="rId56"/>
    <p:sldLayoutId id="2147483726" r:id="rId57"/>
    <p:sldLayoutId id="2147483691" r:id="rId58"/>
    <p:sldLayoutId id="2147483692" r:id="rId59"/>
    <p:sldLayoutId id="2147483681" r:id="rId60"/>
    <p:sldLayoutId id="2147483738" r:id="rId61"/>
    <p:sldLayoutId id="2147483731" r:id="rId62"/>
    <p:sldLayoutId id="2147483736" r:id="rId63"/>
    <p:sldLayoutId id="2147483737" r:id="rId64"/>
    <p:sldLayoutId id="2147483722" r:id="rId65"/>
    <p:sldLayoutId id="2147483682" r:id="rId66"/>
    <p:sldLayoutId id="2147483720" r:id="rId67"/>
    <p:sldLayoutId id="2147483723" r:id="rId68"/>
    <p:sldLayoutId id="2147483721" r:id="rId69"/>
    <p:sldLayoutId id="2147483693" r:id="rId70"/>
    <p:sldLayoutId id="2147483724" r:id="rId71"/>
    <p:sldLayoutId id="2147483725" r:id="rId72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000000"/>
          </a:solidFill>
          <a:latin typeface="Merriweather Regular"/>
          <a:ea typeface="+mj-ea"/>
          <a:cs typeface="Merriweather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Avenir LT Std 45 Book"/>
          <a:ea typeface="+mn-ea"/>
          <a:cs typeface="Avenir LT Std 45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venir LT Std 45 Book"/>
          <a:ea typeface="+mn-ea"/>
          <a:cs typeface="Avenir LT Std 45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Avenir LT Std 45 Book"/>
          <a:ea typeface="+mn-ea"/>
          <a:cs typeface="Avenir LT Std 45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venir LT Std 45 Book"/>
          <a:ea typeface="+mn-ea"/>
          <a:cs typeface="Avenir LT Std 45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/>
          </a:solidFill>
          <a:latin typeface="Avenir LT Std 45 Book"/>
          <a:ea typeface="+mn-ea"/>
          <a:cs typeface="Avenir LT Std 45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amarketdata.com/login.asp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33D13DDA-0F24-1AC9-1BDB-194E6767C7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49"/>
            <a:ext cx="7486344" cy="5143051"/>
          </a:xfrm>
          <a:custGeom>
            <a:avLst/>
            <a:gdLst>
              <a:gd name="connsiteX0" fmla="*/ 0 w 7474877"/>
              <a:gd name="connsiteY0" fmla="*/ 0 h 5143051"/>
              <a:gd name="connsiteX1" fmla="*/ 4616042 w 7474877"/>
              <a:gd name="connsiteY1" fmla="*/ 0 h 5143051"/>
              <a:gd name="connsiteX2" fmla="*/ 7474877 w 7474877"/>
              <a:gd name="connsiteY2" fmla="*/ 2136794 h 5143051"/>
              <a:gd name="connsiteX3" fmla="*/ 4337263 w 7474877"/>
              <a:gd name="connsiteY3" fmla="*/ 5143051 h 5143051"/>
              <a:gd name="connsiteX4" fmla="*/ 0 w 7474877"/>
              <a:gd name="connsiteY4" fmla="*/ 5143051 h 514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4877" h="5143051">
                <a:moveTo>
                  <a:pt x="0" y="0"/>
                </a:moveTo>
                <a:lnTo>
                  <a:pt x="4616042" y="0"/>
                </a:lnTo>
                <a:cubicBezTo>
                  <a:pt x="5620996" y="501268"/>
                  <a:pt x="6670464" y="1276322"/>
                  <a:pt x="7474877" y="2136794"/>
                </a:cubicBezTo>
                <a:cubicBezTo>
                  <a:pt x="6672712" y="3499882"/>
                  <a:pt x="5451930" y="4638187"/>
                  <a:pt x="4337263" y="5143051"/>
                </a:cubicBezTo>
                <a:lnTo>
                  <a:pt x="0" y="5143051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1FF4E44-5257-3E4B-8CE7-06F91C7B9F14}"/>
              </a:ext>
            </a:extLst>
          </p:cNvPr>
          <p:cNvSpPr txBox="1">
            <a:spLocks/>
          </p:cNvSpPr>
          <p:nvPr/>
        </p:nvSpPr>
        <p:spPr>
          <a:xfrm>
            <a:off x="433168" y="3155950"/>
            <a:ext cx="4138831" cy="16600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300" b="1" kern="1200" spc="-113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spc="-50" dirty="0"/>
              <a:t>AI Is Rewriting Benefits: What HR Must Do Before Open Enrollment</a:t>
            </a:r>
            <a:br>
              <a:rPr lang="en-US" sz="4800" spc="-50" dirty="0"/>
            </a:br>
            <a:br>
              <a:rPr lang="en-US" sz="1200" dirty="0">
                <a:latin typeface="+mn-lt"/>
              </a:rPr>
            </a:br>
            <a:r>
              <a:rPr lang="en-US" sz="1400" b="0" spc="0" dirty="0">
                <a:latin typeface="+mn-lt"/>
              </a:rPr>
              <a:t>June 11, 2026</a:t>
            </a:r>
            <a:endParaRPr lang="en-US" sz="4800" b="0" spc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2626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C65D43-910A-FF0F-4963-914037F6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049" y="629773"/>
            <a:ext cx="4509818" cy="369054"/>
          </a:xfrm>
        </p:spPr>
        <p:txBody>
          <a:bodyPr/>
          <a:lstStyle/>
          <a:p>
            <a:r>
              <a:rPr lang="en-US" dirty="0"/>
              <a:t>Best Practices for Modern Open Enrollment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69ACBB-03B7-A90A-D78A-BCA1185E85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29048" y="1590026"/>
            <a:ext cx="4729201" cy="3000375"/>
          </a:xfrm>
        </p:spPr>
        <p:txBody>
          <a:bodyPr/>
          <a:lstStyle/>
          <a:p>
            <a:pPr marL="182880" indent="-18288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›"/>
            </a:pPr>
            <a:r>
              <a:rPr lang="en-US" dirty="0"/>
              <a:t>How to prepare employees for an AI‑supported enrollment.</a:t>
            </a:r>
          </a:p>
          <a:p>
            <a:pPr marL="182880" indent="-18288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›"/>
            </a:pPr>
            <a:r>
              <a:rPr lang="en-US" dirty="0"/>
              <a:t>Communication strategies that increase participation.</a:t>
            </a:r>
          </a:p>
          <a:p>
            <a:pPr marL="182880" indent="-18288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›"/>
            </a:pPr>
            <a:r>
              <a:rPr lang="en-US" dirty="0"/>
              <a:t>Tools and resources HR teams should leverage.</a:t>
            </a:r>
          </a:p>
          <a:p>
            <a:pPr marL="182880" indent="-18288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›"/>
            </a:pPr>
            <a:r>
              <a:rPr lang="en-US" dirty="0"/>
              <a:t>How to evaluate AI solutions for benefits, compliance, and accuracy.</a:t>
            </a:r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D8BDDFA4-FDC8-A188-9E58-462F0EF365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829050" cy="5143500"/>
          </a:xfrm>
          <a:prstGeom prst="rect">
            <a:avLst/>
          </a:prstGeom>
          <a:solidFill>
            <a:srgbClr val="F1F1F2"/>
          </a:solidFill>
        </p:spPr>
      </p:pic>
    </p:spTree>
    <p:extLst>
      <p:ext uri="{BB962C8B-B14F-4D97-AF65-F5344CB8AC3E}">
        <p14:creationId xmlns:p14="http://schemas.microsoft.com/office/powerpoint/2010/main" val="200960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AA9FC-C206-F84F-DB15-9D8A53264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267A220-6ABC-3085-DF9C-770D4F6174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48375" y="0"/>
            <a:ext cx="3095624" cy="5143500"/>
          </a:xfrm>
          <a:prstGeom prst="rect">
            <a:avLst/>
          </a:prstGeom>
          <a:solidFill>
            <a:srgbClr val="F1F1F2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15B92B-E42D-A91F-2544-059AB9F0631A}"/>
              </a:ext>
            </a:extLst>
          </p:cNvPr>
          <p:cNvSpPr/>
          <p:nvPr/>
        </p:nvSpPr>
        <p:spPr>
          <a:xfrm>
            <a:off x="0" y="0"/>
            <a:ext cx="6048375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D378744-85D5-09CC-1D58-3283D8835103}"/>
              </a:ext>
            </a:extLst>
          </p:cNvPr>
          <p:cNvSpPr txBox="1">
            <a:spLocks/>
          </p:cNvSpPr>
          <p:nvPr/>
        </p:nvSpPr>
        <p:spPr>
          <a:xfrm>
            <a:off x="410966" y="1860265"/>
            <a:ext cx="5383660" cy="2262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venir LT Std 45 Book"/>
                <a:ea typeface="+mn-ea"/>
                <a:cs typeface="Avenir LT Std 45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venir LT Std 45 Book"/>
                <a:ea typeface="+mn-ea"/>
                <a:cs typeface="Avenir LT Std 45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venir LT Std 45 Book"/>
                <a:ea typeface="+mn-ea"/>
                <a:cs typeface="Avenir LT Std 45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Avenir LT Std 45 Book"/>
                <a:ea typeface="+mn-ea"/>
                <a:cs typeface="Avenir LT Std 45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>
                <a:solidFill>
                  <a:schemeClr val="tx1"/>
                </a:solidFill>
                <a:latin typeface="Avenir LT Std 45 Book"/>
                <a:ea typeface="+mn-ea"/>
                <a:cs typeface="Avenir LT Std 45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How AI Assists Humans in Navigating Healthcare </a:t>
            </a:r>
          </a:p>
          <a:p>
            <a:pPr marL="182880" indent="-18288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›"/>
            </a:pPr>
            <a:r>
              <a:rPr lang="en-US" sz="15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AI as a support system, not a replacement.</a:t>
            </a:r>
          </a:p>
          <a:p>
            <a:pPr marL="182880" indent="-18288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›"/>
            </a:pPr>
            <a:r>
              <a:rPr lang="en-US" sz="1500" spc="-1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Guiding employees toward cost‑effective, high‑quality care.</a:t>
            </a:r>
          </a:p>
          <a:p>
            <a:pPr marL="182880" indent="-18288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›"/>
            </a:pPr>
            <a:r>
              <a:rPr lang="en-US" sz="15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Reducing decision fatigue and improving outcomes.</a:t>
            </a:r>
          </a:p>
          <a:p>
            <a:pPr marL="0" indent="0">
              <a:buNone/>
            </a:pPr>
            <a:endParaRPr lang="en-US" sz="15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53507-1E19-6704-D0FE-6B309F08C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  <p:sp>
        <p:nvSpPr>
          <p:cNvPr id="228" name="Freeform 10">
            <a:extLst>
              <a:ext uri="{FF2B5EF4-FFF2-40B4-BE49-F238E27FC236}">
                <a16:creationId xmlns:a16="http://schemas.microsoft.com/office/drawing/2014/main" id="{1C10F172-4FAF-8C44-88B1-FC887973F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40" y="1020973"/>
            <a:ext cx="817759" cy="673298"/>
          </a:xfrm>
          <a:custGeom>
            <a:avLst/>
            <a:gdLst>
              <a:gd name="T0" fmla="*/ 1208 w 1400"/>
              <a:gd name="T1" fmla="*/ 398 h 1151"/>
              <a:gd name="T2" fmla="*/ 1053 w 1400"/>
              <a:gd name="T3" fmla="*/ 341 h 1151"/>
              <a:gd name="T4" fmla="*/ 1151 w 1400"/>
              <a:gd name="T5" fmla="*/ 385 h 1151"/>
              <a:gd name="T6" fmla="*/ 1164 w 1400"/>
              <a:gd name="T7" fmla="*/ 429 h 1151"/>
              <a:gd name="T8" fmla="*/ 634 w 1400"/>
              <a:gd name="T9" fmla="*/ 483 h 1151"/>
              <a:gd name="T10" fmla="*/ 253 w 1400"/>
              <a:gd name="T11" fmla="*/ 438 h 1151"/>
              <a:gd name="T12" fmla="*/ 1111 w 1400"/>
              <a:gd name="T13" fmla="*/ 960 h 1151"/>
              <a:gd name="T14" fmla="*/ 1067 w 1400"/>
              <a:gd name="T15" fmla="*/ 858 h 1151"/>
              <a:gd name="T16" fmla="*/ 292 w 1400"/>
              <a:gd name="T17" fmla="*/ 920 h 1151"/>
              <a:gd name="T18" fmla="*/ 634 w 1400"/>
              <a:gd name="T19" fmla="*/ 483 h 1151"/>
              <a:gd name="T20" fmla="*/ 1208 w 1400"/>
              <a:gd name="T21" fmla="*/ 527 h 1151"/>
              <a:gd name="T22" fmla="*/ 1399 w 1400"/>
              <a:gd name="T23" fmla="*/ 354 h 1151"/>
              <a:gd name="T24" fmla="*/ 1399 w 1400"/>
              <a:gd name="T25" fmla="*/ 257 h 1151"/>
              <a:gd name="T26" fmla="*/ 1292 w 1400"/>
              <a:gd name="T27" fmla="*/ 0 h 1151"/>
              <a:gd name="T28" fmla="*/ 1354 w 1400"/>
              <a:gd name="T29" fmla="*/ 106 h 1151"/>
              <a:gd name="T30" fmla="*/ 1354 w 1400"/>
              <a:gd name="T31" fmla="*/ 257 h 1151"/>
              <a:gd name="T32" fmla="*/ 1226 w 1400"/>
              <a:gd name="T33" fmla="*/ 483 h 1151"/>
              <a:gd name="T34" fmla="*/ 1013 w 1400"/>
              <a:gd name="T35" fmla="*/ 354 h 1151"/>
              <a:gd name="T36" fmla="*/ 1013 w 1400"/>
              <a:gd name="T37" fmla="*/ 257 h 1151"/>
              <a:gd name="T38" fmla="*/ 1075 w 1400"/>
              <a:gd name="T39" fmla="*/ 44 h 1151"/>
              <a:gd name="T40" fmla="*/ 969 w 1400"/>
              <a:gd name="T41" fmla="*/ 106 h 1151"/>
              <a:gd name="T42" fmla="*/ 969 w 1400"/>
              <a:gd name="T43" fmla="*/ 257 h 1151"/>
              <a:gd name="T44" fmla="*/ 1142 w 1400"/>
              <a:gd name="T45" fmla="*/ 522 h 1151"/>
              <a:gd name="T46" fmla="*/ 1164 w 1400"/>
              <a:gd name="T47" fmla="*/ 646 h 1151"/>
              <a:gd name="T48" fmla="*/ 1036 w 1400"/>
              <a:gd name="T49" fmla="*/ 752 h 1151"/>
              <a:gd name="T50" fmla="*/ 929 w 1400"/>
              <a:gd name="T51" fmla="*/ 328 h 1151"/>
              <a:gd name="T52" fmla="*/ 929 w 1400"/>
              <a:gd name="T53" fmla="*/ 266 h 1151"/>
              <a:gd name="T54" fmla="*/ 792 w 1400"/>
              <a:gd name="T55" fmla="*/ 146 h 1151"/>
              <a:gd name="T56" fmla="*/ 672 w 1400"/>
              <a:gd name="T57" fmla="*/ 336 h 1151"/>
              <a:gd name="T58" fmla="*/ 151 w 1400"/>
              <a:gd name="T59" fmla="*/ 394 h 1151"/>
              <a:gd name="T60" fmla="*/ 0 w 1400"/>
              <a:gd name="T61" fmla="*/ 1013 h 1151"/>
              <a:gd name="T62" fmla="*/ 9 w 1400"/>
              <a:gd name="T63" fmla="*/ 1111 h 1151"/>
              <a:gd name="T64" fmla="*/ 1257 w 1400"/>
              <a:gd name="T65" fmla="*/ 1150 h 1151"/>
              <a:gd name="T66" fmla="*/ 1359 w 1400"/>
              <a:gd name="T67" fmla="*/ 1106 h 1151"/>
              <a:gd name="T68" fmla="*/ 1204 w 1400"/>
              <a:gd name="T69" fmla="*/ 1013 h 1151"/>
              <a:gd name="T70" fmla="*/ 1160 w 1400"/>
              <a:gd name="T71" fmla="*/ 858 h 1151"/>
              <a:gd name="T72" fmla="*/ 195 w 1400"/>
              <a:gd name="T73" fmla="*/ 1018 h 1151"/>
              <a:gd name="T74" fmla="*/ 208 w 1400"/>
              <a:gd name="T75" fmla="*/ 385 h 1151"/>
              <a:gd name="T76" fmla="*/ 677 w 1400"/>
              <a:gd name="T77" fmla="*/ 561 h 1151"/>
              <a:gd name="T78" fmla="*/ 695 w 1400"/>
              <a:gd name="T79" fmla="*/ 818 h 1151"/>
              <a:gd name="T80" fmla="*/ 717 w 1400"/>
              <a:gd name="T81" fmla="*/ 561 h 1151"/>
              <a:gd name="T82" fmla="*/ 792 w 1400"/>
              <a:gd name="T83" fmla="*/ 199 h 1151"/>
              <a:gd name="T84" fmla="*/ 885 w 1400"/>
              <a:gd name="T85" fmla="*/ 274 h 1151"/>
              <a:gd name="T86" fmla="*/ 765 w 1400"/>
              <a:gd name="T87" fmla="*/ 345 h 1151"/>
              <a:gd name="T88" fmla="*/ 885 w 1400"/>
              <a:gd name="T89" fmla="*/ 390 h 1151"/>
              <a:gd name="T90" fmla="*/ 885 w 1400"/>
              <a:gd name="T91" fmla="*/ 394 h 1151"/>
              <a:gd name="T92" fmla="*/ 1036 w 1400"/>
              <a:gd name="T93" fmla="*/ 809 h 1151"/>
              <a:gd name="T94" fmla="*/ 1208 w 1400"/>
              <a:gd name="T95" fmla="*/ 650 h 1151"/>
              <a:gd name="T96" fmla="*/ 1315 w 1400"/>
              <a:gd name="T97" fmla="*/ 1088 h 1151"/>
              <a:gd name="T98" fmla="*/ 102 w 1400"/>
              <a:gd name="T99" fmla="*/ 1111 h 1151"/>
              <a:gd name="T100" fmla="*/ 44 w 1400"/>
              <a:gd name="T101" fmla="*/ 1057 h 1151"/>
              <a:gd name="T102" fmla="*/ 783 w 1400"/>
              <a:gd name="T103" fmla="*/ 685 h 1151"/>
              <a:gd name="T104" fmla="*/ 616 w 1400"/>
              <a:gd name="T105" fmla="*/ 685 h 1151"/>
              <a:gd name="T106" fmla="*/ 783 w 1400"/>
              <a:gd name="T107" fmla="*/ 685 h 1151"/>
              <a:gd name="T108" fmla="*/ 1208 w 1400"/>
              <a:gd name="T109" fmla="*/ 274 h 1151"/>
              <a:gd name="T110" fmla="*/ 1279 w 1400"/>
              <a:gd name="T111" fmla="*/ 204 h 1151"/>
              <a:gd name="T112" fmla="*/ 1208 w 1400"/>
              <a:gd name="T113" fmla="*/ 159 h 1151"/>
              <a:gd name="T114" fmla="*/ 1164 w 1400"/>
              <a:gd name="T115" fmla="*/ 88 h 1151"/>
              <a:gd name="T116" fmla="*/ 1093 w 1400"/>
              <a:gd name="T117" fmla="*/ 159 h 1151"/>
              <a:gd name="T118" fmla="*/ 1164 w 1400"/>
              <a:gd name="T119" fmla="*/ 204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00" h="1151">
                <a:moveTo>
                  <a:pt x="1208" y="429"/>
                </a:moveTo>
                <a:lnTo>
                  <a:pt x="1208" y="398"/>
                </a:lnTo>
                <a:cubicBezTo>
                  <a:pt x="1208" y="367"/>
                  <a:pt x="1182" y="341"/>
                  <a:pt x="1151" y="341"/>
                </a:cubicBezTo>
                <a:lnTo>
                  <a:pt x="1053" y="341"/>
                </a:lnTo>
                <a:lnTo>
                  <a:pt x="1053" y="385"/>
                </a:lnTo>
                <a:lnTo>
                  <a:pt x="1151" y="385"/>
                </a:lnTo>
                <a:cubicBezTo>
                  <a:pt x="1160" y="385"/>
                  <a:pt x="1164" y="390"/>
                  <a:pt x="1164" y="398"/>
                </a:cubicBezTo>
                <a:lnTo>
                  <a:pt x="1164" y="429"/>
                </a:lnTo>
                <a:lnTo>
                  <a:pt x="1208" y="429"/>
                </a:lnTo>
                <a:close/>
                <a:moveTo>
                  <a:pt x="634" y="483"/>
                </a:moveTo>
                <a:lnTo>
                  <a:pt x="634" y="438"/>
                </a:lnTo>
                <a:lnTo>
                  <a:pt x="253" y="438"/>
                </a:lnTo>
                <a:lnTo>
                  <a:pt x="253" y="960"/>
                </a:lnTo>
                <a:lnTo>
                  <a:pt x="1111" y="960"/>
                </a:lnTo>
                <a:lnTo>
                  <a:pt x="1111" y="858"/>
                </a:lnTo>
                <a:lnTo>
                  <a:pt x="1067" y="858"/>
                </a:lnTo>
                <a:lnTo>
                  <a:pt x="1067" y="920"/>
                </a:lnTo>
                <a:lnTo>
                  <a:pt x="292" y="920"/>
                </a:lnTo>
                <a:lnTo>
                  <a:pt x="292" y="483"/>
                </a:lnTo>
                <a:lnTo>
                  <a:pt x="634" y="483"/>
                </a:lnTo>
                <a:close/>
                <a:moveTo>
                  <a:pt x="1208" y="650"/>
                </a:moveTo>
                <a:lnTo>
                  <a:pt x="1208" y="527"/>
                </a:lnTo>
                <a:lnTo>
                  <a:pt x="1226" y="527"/>
                </a:lnTo>
                <a:cubicBezTo>
                  <a:pt x="1319" y="527"/>
                  <a:pt x="1399" y="447"/>
                  <a:pt x="1399" y="354"/>
                </a:cubicBezTo>
                <a:lnTo>
                  <a:pt x="1399" y="257"/>
                </a:lnTo>
                <a:lnTo>
                  <a:pt x="1399" y="257"/>
                </a:lnTo>
                <a:lnTo>
                  <a:pt x="1399" y="106"/>
                </a:lnTo>
                <a:cubicBezTo>
                  <a:pt x="1399" y="49"/>
                  <a:pt x="1350" y="0"/>
                  <a:pt x="1292" y="0"/>
                </a:cubicBezTo>
                <a:lnTo>
                  <a:pt x="1292" y="44"/>
                </a:lnTo>
                <a:cubicBezTo>
                  <a:pt x="1328" y="44"/>
                  <a:pt x="1354" y="71"/>
                  <a:pt x="1354" y="106"/>
                </a:cubicBezTo>
                <a:lnTo>
                  <a:pt x="1354" y="257"/>
                </a:lnTo>
                <a:lnTo>
                  <a:pt x="1354" y="257"/>
                </a:lnTo>
                <a:lnTo>
                  <a:pt x="1354" y="354"/>
                </a:lnTo>
                <a:cubicBezTo>
                  <a:pt x="1354" y="425"/>
                  <a:pt x="1297" y="483"/>
                  <a:pt x="1226" y="483"/>
                </a:cubicBezTo>
                <a:lnTo>
                  <a:pt x="1142" y="483"/>
                </a:lnTo>
                <a:cubicBezTo>
                  <a:pt x="1071" y="483"/>
                  <a:pt x="1013" y="425"/>
                  <a:pt x="1013" y="354"/>
                </a:cubicBezTo>
                <a:lnTo>
                  <a:pt x="1013" y="257"/>
                </a:lnTo>
                <a:lnTo>
                  <a:pt x="1013" y="257"/>
                </a:lnTo>
                <a:lnTo>
                  <a:pt x="1013" y="106"/>
                </a:lnTo>
                <a:cubicBezTo>
                  <a:pt x="1013" y="71"/>
                  <a:pt x="1040" y="44"/>
                  <a:pt x="1075" y="44"/>
                </a:cubicBezTo>
                <a:lnTo>
                  <a:pt x="1075" y="0"/>
                </a:lnTo>
                <a:cubicBezTo>
                  <a:pt x="1018" y="0"/>
                  <a:pt x="969" y="49"/>
                  <a:pt x="969" y="106"/>
                </a:cubicBezTo>
                <a:lnTo>
                  <a:pt x="969" y="257"/>
                </a:lnTo>
                <a:lnTo>
                  <a:pt x="969" y="257"/>
                </a:lnTo>
                <a:lnTo>
                  <a:pt x="969" y="350"/>
                </a:lnTo>
                <a:cubicBezTo>
                  <a:pt x="969" y="447"/>
                  <a:pt x="1044" y="522"/>
                  <a:pt x="1142" y="522"/>
                </a:cubicBezTo>
                <a:lnTo>
                  <a:pt x="1164" y="522"/>
                </a:lnTo>
                <a:lnTo>
                  <a:pt x="1164" y="646"/>
                </a:lnTo>
                <a:cubicBezTo>
                  <a:pt x="1164" y="703"/>
                  <a:pt x="1115" y="752"/>
                  <a:pt x="1058" y="752"/>
                </a:cubicBezTo>
                <a:lnTo>
                  <a:pt x="1036" y="752"/>
                </a:lnTo>
                <a:cubicBezTo>
                  <a:pt x="978" y="752"/>
                  <a:pt x="929" y="703"/>
                  <a:pt x="929" y="646"/>
                </a:cubicBezTo>
                <a:lnTo>
                  <a:pt x="929" y="328"/>
                </a:lnTo>
                <a:lnTo>
                  <a:pt x="929" y="328"/>
                </a:lnTo>
                <a:lnTo>
                  <a:pt x="929" y="266"/>
                </a:lnTo>
                <a:cubicBezTo>
                  <a:pt x="929" y="199"/>
                  <a:pt x="876" y="146"/>
                  <a:pt x="810" y="146"/>
                </a:cubicBezTo>
                <a:lnTo>
                  <a:pt x="792" y="146"/>
                </a:lnTo>
                <a:cubicBezTo>
                  <a:pt x="726" y="146"/>
                  <a:pt x="672" y="199"/>
                  <a:pt x="672" y="266"/>
                </a:cubicBezTo>
                <a:lnTo>
                  <a:pt x="672" y="336"/>
                </a:lnTo>
                <a:lnTo>
                  <a:pt x="208" y="336"/>
                </a:lnTo>
                <a:cubicBezTo>
                  <a:pt x="177" y="336"/>
                  <a:pt x="151" y="363"/>
                  <a:pt x="151" y="394"/>
                </a:cubicBezTo>
                <a:lnTo>
                  <a:pt x="151" y="1013"/>
                </a:lnTo>
                <a:lnTo>
                  <a:pt x="0" y="1013"/>
                </a:lnTo>
                <a:lnTo>
                  <a:pt x="0" y="1106"/>
                </a:lnTo>
                <a:lnTo>
                  <a:pt x="9" y="1111"/>
                </a:lnTo>
                <a:cubicBezTo>
                  <a:pt x="13" y="1115"/>
                  <a:pt x="62" y="1150"/>
                  <a:pt x="102" y="1150"/>
                </a:cubicBezTo>
                <a:lnTo>
                  <a:pt x="1257" y="1150"/>
                </a:lnTo>
                <a:cubicBezTo>
                  <a:pt x="1297" y="1150"/>
                  <a:pt x="1346" y="1115"/>
                  <a:pt x="1350" y="1111"/>
                </a:cubicBezTo>
                <a:lnTo>
                  <a:pt x="1359" y="1106"/>
                </a:lnTo>
                <a:lnTo>
                  <a:pt x="1359" y="1013"/>
                </a:lnTo>
                <a:lnTo>
                  <a:pt x="1204" y="1013"/>
                </a:lnTo>
                <a:lnTo>
                  <a:pt x="1204" y="858"/>
                </a:lnTo>
                <a:lnTo>
                  <a:pt x="1160" y="858"/>
                </a:lnTo>
                <a:lnTo>
                  <a:pt x="1160" y="1018"/>
                </a:lnTo>
                <a:lnTo>
                  <a:pt x="195" y="1018"/>
                </a:lnTo>
                <a:lnTo>
                  <a:pt x="195" y="398"/>
                </a:lnTo>
                <a:cubicBezTo>
                  <a:pt x="195" y="390"/>
                  <a:pt x="199" y="385"/>
                  <a:pt x="208" y="385"/>
                </a:cubicBezTo>
                <a:lnTo>
                  <a:pt x="677" y="385"/>
                </a:lnTo>
                <a:lnTo>
                  <a:pt x="677" y="561"/>
                </a:lnTo>
                <a:cubicBezTo>
                  <a:pt x="616" y="570"/>
                  <a:pt x="567" y="623"/>
                  <a:pt x="567" y="690"/>
                </a:cubicBezTo>
                <a:cubicBezTo>
                  <a:pt x="567" y="761"/>
                  <a:pt x="625" y="818"/>
                  <a:pt x="695" y="818"/>
                </a:cubicBezTo>
                <a:cubicBezTo>
                  <a:pt x="766" y="818"/>
                  <a:pt x="823" y="761"/>
                  <a:pt x="823" y="690"/>
                </a:cubicBezTo>
                <a:cubicBezTo>
                  <a:pt x="823" y="628"/>
                  <a:pt x="779" y="575"/>
                  <a:pt x="717" y="561"/>
                </a:cubicBezTo>
                <a:lnTo>
                  <a:pt x="717" y="274"/>
                </a:lnTo>
                <a:cubicBezTo>
                  <a:pt x="717" y="235"/>
                  <a:pt x="752" y="199"/>
                  <a:pt x="792" y="199"/>
                </a:cubicBezTo>
                <a:lnTo>
                  <a:pt x="810" y="199"/>
                </a:lnTo>
                <a:cubicBezTo>
                  <a:pt x="850" y="199"/>
                  <a:pt x="885" y="235"/>
                  <a:pt x="885" y="274"/>
                </a:cubicBezTo>
                <a:lnTo>
                  <a:pt x="885" y="345"/>
                </a:lnTo>
                <a:lnTo>
                  <a:pt x="765" y="345"/>
                </a:lnTo>
                <a:lnTo>
                  <a:pt x="765" y="390"/>
                </a:lnTo>
                <a:lnTo>
                  <a:pt x="885" y="390"/>
                </a:lnTo>
                <a:lnTo>
                  <a:pt x="885" y="394"/>
                </a:lnTo>
                <a:lnTo>
                  <a:pt x="885" y="394"/>
                </a:lnTo>
                <a:lnTo>
                  <a:pt x="885" y="659"/>
                </a:lnTo>
                <a:cubicBezTo>
                  <a:pt x="885" y="743"/>
                  <a:pt x="951" y="809"/>
                  <a:pt x="1036" y="809"/>
                </a:cubicBezTo>
                <a:lnTo>
                  <a:pt x="1058" y="809"/>
                </a:lnTo>
                <a:cubicBezTo>
                  <a:pt x="1142" y="805"/>
                  <a:pt x="1208" y="734"/>
                  <a:pt x="1208" y="650"/>
                </a:cubicBezTo>
                <a:close/>
                <a:moveTo>
                  <a:pt x="1315" y="1057"/>
                </a:moveTo>
                <a:lnTo>
                  <a:pt x="1315" y="1088"/>
                </a:lnTo>
                <a:cubicBezTo>
                  <a:pt x="1297" y="1097"/>
                  <a:pt x="1275" y="1111"/>
                  <a:pt x="1257" y="1111"/>
                </a:cubicBezTo>
                <a:lnTo>
                  <a:pt x="102" y="1111"/>
                </a:lnTo>
                <a:cubicBezTo>
                  <a:pt x="84" y="1111"/>
                  <a:pt x="62" y="1097"/>
                  <a:pt x="44" y="1088"/>
                </a:cubicBezTo>
                <a:lnTo>
                  <a:pt x="44" y="1057"/>
                </a:lnTo>
                <a:lnTo>
                  <a:pt x="1315" y="1057"/>
                </a:lnTo>
                <a:close/>
                <a:moveTo>
                  <a:pt x="783" y="685"/>
                </a:moveTo>
                <a:cubicBezTo>
                  <a:pt x="783" y="734"/>
                  <a:pt x="743" y="774"/>
                  <a:pt x="699" y="774"/>
                </a:cubicBezTo>
                <a:cubicBezTo>
                  <a:pt x="650" y="774"/>
                  <a:pt x="616" y="734"/>
                  <a:pt x="616" y="685"/>
                </a:cubicBezTo>
                <a:cubicBezTo>
                  <a:pt x="616" y="637"/>
                  <a:pt x="655" y="597"/>
                  <a:pt x="699" y="597"/>
                </a:cubicBezTo>
                <a:cubicBezTo>
                  <a:pt x="743" y="601"/>
                  <a:pt x="783" y="641"/>
                  <a:pt x="783" y="685"/>
                </a:cubicBezTo>
                <a:close/>
                <a:moveTo>
                  <a:pt x="1164" y="274"/>
                </a:moveTo>
                <a:lnTo>
                  <a:pt x="1208" y="274"/>
                </a:lnTo>
                <a:lnTo>
                  <a:pt x="1208" y="204"/>
                </a:lnTo>
                <a:lnTo>
                  <a:pt x="1279" y="204"/>
                </a:lnTo>
                <a:lnTo>
                  <a:pt x="1279" y="159"/>
                </a:lnTo>
                <a:lnTo>
                  <a:pt x="1208" y="159"/>
                </a:lnTo>
                <a:lnTo>
                  <a:pt x="1208" y="88"/>
                </a:lnTo>
                <a:lnTo>
                  <a:pt x="1164" y="88"/>
                </a:lnTo>
                <a:lnTo>
                  <a:pt x="1164" y="159"/>
                </a:lnTo>
                <a:lnTo>
                  <a:pt x="1093" y="159"/>
                </a:lnTo>
                <a:lnTo>
                  <a:pt x="1093" y="204"/>
                </a:lnTo>
                <a:lnTo>
                  <a:pt x="1164" y="204"/>
                </a:lnTo>
                <a:lnTo>
                  <a:pt x="1164" y="2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0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8F809-3974-50FB-C491-9E221A0D0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67104-D86E-2570-2D42-0E383B351AA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AI‑Driven Recommendations: </a:t>
            </a:r>
            <a:br>
              <a:rPr lang="en-US" dirty="0"/>
            </a:br>
            <a:r>
              <a:rPr lang="en-US" dirty="0"/>
              <a:t>Empowering Better Benefits Decisions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8CE5F7-E137-7A93-9D4D-5ED33FE8A0F4}"/>
              </a:ext>
            </a:extLst>
          </p:cNvPr>
          <p:cNvSpPr/>
          <p:nvPr/>
        </p:nvSpPr>
        <p:spPr>
          <a:xfrm>
            <a:off x="1320080" y="1530062"/>
            <a:ext cx="2197475" cy="2197675"/>
          </a:xfrm>
          <a:prstGeom prst="ellipse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tx1"/>
              </a:solidFill>
              <a:latin typeface="Open Sans Light"/>
              <a:ea typeface="ＭＳ Ｐゴシック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991DA9-3A9A-355E-E400-16E5A82F607F}"/>
              </a:ext>
            </a:extLst>
          </p:cNvPr>
          <p:cNvSpPr/>
          <p:nvPr/>
        </p:nvSpPr>
        <p:spPr>
          <a:xfrm>
            <a:off x="3353708" y="1530062"/>
            <a:ext cx="2198248" cy="2197675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tx1"/>
              </a:solidFill>
              <a:latin typeface="Open Sans Light"/>
              <a:ea typeface="ＭＳ Ｐゴシック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BA9C8F5-40B9-7BD1-2315-86C25D25C1C3}"/>
              </a:ext>
            </a:extLst>
          </p:cNvPr>
          <p:cNvSpPr/>
          <p:nvPr/>
        </p:nvSpPr>
        <p:spPr>
          <a:xfrm>
            <a:off x="5388109" y="1530062"/>
            <a:ext cx="2197475" cy="2197675"/>
          </a:xfrm>
          <a:prstGeom prst="ellipse">
            <a:avLst/>
          </a:prstGeom>
          <a:solidFill>
            <a:srgbClr val="69BE2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tx1"/>
              </a:solidFill>
              <a:latin typeface="Open Sans Light"/>
              <a:ea typeface="ＭＳ Ｐゴシック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AA61C5-C9A7-0ED8-8944-858BAF4FD59C}"/>
              </a:ext>
            </a:extLst>
          </p:cNvPr>
          <p:cNvSpPr txBox="1"/>
          <p:nvPr/>
        </p:nvSpPr>
        <p:spPr bwMode="auto">
          <a:xfrm>
            <a:off x="1483154" y="3850048"/>
            <a:ext cx="1870554" cy="7006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defTabSz="685663">
              <a:lnSpc>
                <a:spcPct val="130000"/>
              </a:lnSpc>
              <a:defRPr sz="900" b="1" spc="1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50" spc="30" dirty="0">
                <a:solidFill>
                  <a:schemeClr val="accent1"/>
                </a:solidFill>
                <a:latin typeface="+mn-lt"/>
              </a:rPr>
              <a:t>How AI Analyzes Data to Make Personalized Recommendations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0ED6CC-69D8-095F-2A2A-14D92031A6FE}"/>
              </a:ext>
            </a:extLst>
          </p:cNvPr>
          <p:cNvSpPr txBox="1"/>
          <p:nvPr/>
        </p:nvSpPr>
        <p:spPr bwMode="auto">
          <a:xfrm>
            <a:off x="3517555" y="3850048"/>
            <a:ext cx="1870554" cy="7006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defTabSz="685663">
              <a:lnSpc>
                <a:spcPct val="130000"/>
              </a:lnSpc>
              <a:defRPr sz="900" b="1" spc="100"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50" spc="30" dirty="0">
                <a:solidFill>
                  <a:schemeClr val="accent3"/>
                </a:solidFill>
              </a:rPr>
              <a:t>Examples of AI‑generated Insights Employees Can Trust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A1AEFA-6ADA-EF1A-5DEF-013CC36D9C3C}"/>
              </a:ext>
            </a:extLst>
          </p:cNvPr>
          <p:cNvSpPr txBox="1"/>
          <p:nvPr/>
        </p:nvSpPr>
        <p:spPr bwMode="auto">
          <a:xfrm>
            <a:off x="5551569" y="3850048"/>
            <a:ext cx="1870554" cy="7006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defTabSz="685663">
              <a:lnSpc>
                <a:spcPct val="130000"/>
              </a:lnSpc>
              <a:defRPr sz="900" b="1" spc="100"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50" spc="30" dirty="0">
                <a:solidFill>
                  <a:schemeClr val="accent4"/>
                </a:solidFill>
              </a:rPr>
              <a:t>How AI Helps Employees Avoid Under‑ or Over‑insuring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7770345-5A05-EE58-FCC0-ED3DC2B69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578" y="2312419"/>
            <a:ext cx="1016478" cy="632960"/>
          </a:xfrm>
          <a:custGeom>
            <a:avLst/>
            <a:gdLst>
              <a:gd name="T0" fmla="*/ 1295 w 1437"/>
              <a:gd name="T1" fmla="*/ 83 h 896"/>
              <a:gd name="T2" fmla="*/ 221 w 1437"/>
              <a:gd name="T3" fmla="*/ 0 h 896"/>
              <a:gd name="T4" fmla="*/ 138 w 1437"/>
              <a:gd name="T5" fmla="*/ 747 h 896"/>
              <a:gd name="T6" fmla="*/ 0 w 1437"/>
              <a:gd name="T7" fmla="*/ 847 h 896"/>
              <a:gd name="T8" fmla="*/ 107 w 1437"/>
              <a:gd name="T9" fmla="*/ 895 h 896"/>
              <a:gd name="T10" fmla="*/ 1426 w 1437"/>
              <a:gd name="T11" fmla="*/ 854 h 896"/>
              <a:gd name="T12" fmla="*/ 1436 w 1437"/>
              <a:gd name="T13" fmla="*/ 747 h 896"/>
              <a:gd name="T14" fmla="*/ 1295 w 1437"/>
              <a:gd name="T15" fmla="*/ 744 h 896"/>
              <a:gd name="T16" fmla="*/ 1212 w 1437"/>
              <a:gd name="T17" fmla="*/ 45 h 896"/>
              <a:gd name="T18" fmla="*/ 1250 w 1437"/>
              <a:gd name="T19" fmla="*/ 747 h 896"/>
              <a:gd name="T20" fmla="*/ 1195 w 1437"/>
              <a:gd name="T21" fmla="*/ 107 h 896"/>
              <a:gd name="T22" fmla="*/ 238 w 1437"/>
              <a:gd name="T23" fmla="*/ 747 h 896"/>
              <a:gd name="T24" fmla="*/ 183 w 1437"/>
              <a:gd name="T25" fmla="*/ 83 h 896"/>
              <a:gd name="T26" fmla="*/ 1084 w 1437"/>
              <a:gd name="T27" fmla="*/ 238 h 896"/>
              <a:gd name="T28" fmla="*/ 905 w 1437"/>
              <a:gd name="T29" fmla="*/ 283 h 896"/>
              <a:gd name="T30" fmla="*/ 788 w 1437"/>
              <a:gd name="T31" fmla="*/ 495 h 896"/>
              <a:gd name="T32" fmla="*/ 496 w 1437"/>
              <a:gd name="T33" fmla="*/ 588 h 896"/>
              <a:gd name="T34" fmla="*/ 283 w 1437"/>
              <a:gd name="T35" fmla="*/ 682 h 896"/>
              <a:gd name="T36" fmla="*/ 1153 w 1437"/>
              <a:gd name="T37" fmla="*/ 148 h 896"/>
              <a:gd name="T38" fmla="*/ 283 w 1437"/>
              <a:gd name="T39" fmla="*/ 744 h 896"/>
              <a:gd name="T40" fmla="*/ 434 w 1437"/>
              <a:gd name="T41" fmla="*/ 585 h 896"/>
              <a:gd name="T42" fmla="*/ 689 w 1437"/>
              <a:gd name="T43" fmla="*/ 454 h 896"/>
              <a:gd name="T44" fmla="*/ 1040 w 1437"/>
              <a:gd name="T45" fmla="*/ 300 h 896"/>
              <a:gd name="T46" fmla="*/ 1084 w 1437"/>
              <a:gd name="T47" fmla="*/ 414 h 896"/>
              <a:gd name="T48" fmla="*/ 1391 w 1437"/>
              <a:gd name="T49" fmla="*/ 823 h 896"/>
              <a:gd name="T50" fmla="*/ 107 w 1437"/>
              <a:gd name="T51" fmla="*/ 847 h 896"/>
              <a:gd name="T52" fmla="*/ 45 w 1437"/>
              <a:gd name="T53" fmla="*/ 788 h 896"/>
              <a:gd name="T54" fmla="*/ 1391 w 1437"/>
              <a:gd name="T55" fmla="*/ 823 h 896"/>
              <a:gd name="T56" fmla="*/ 582 w 1437"/>
              <a:gd name="T57" fmla="*/ 210 h 896"/>
              <a:gd name="T58" fmla="*/ 331 w 1437"/>
              <a:gd name="T59" fmla="*/ 255 h 896"/>
              <a:gd name="T60" fmla="*/ 331 w 1437"/>
              <a:gd name="T61" fmla="*/ 348 h 896"/>
              <a:gd name="T62" fmla="*/ 524 w 1437"/>
              <a:gd name="T63" fmla="*/ 304 h 896"/>
              <a:gd name="T64" fmla="*/ 331 w 1437"/>
              <a:gd name="T65" fmla="*/ 348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37" h="896">
                <a:moveTo>
                  <a:pt x="1295" y="744"/>
                </a:moveTo>
                <a:lnTo>
                  <a:pt x="1295" y="83"/>
                </a:lnTo>
                <a:cubicBezTo>
                  <a:pt x="1295" y="38"/>
                  <a:pt x="1257" y="0"/>
                  <a:pt x="1212" y="0"/>
                </a:cubicBezTo>
                <a:lnTo>
                  <a:pt x="221" y="0"/>
                </a:lnTo>
                <a:cubicBezTo>
                  <a:pt x="176" y="0"/>
                  <a:pt x="138" y="38"/>
                  <a:pt x="138" y="83"/>
                </a:cubicBezTo>
                <a:lnTo>
                  <a:pt x="138" y="747"/>
                </a:lnTo>
                <a:lnTo>
                  <a:pt x="0" y="747"/>
                </a:lnTo>
                <a:lnTo>
                  <a:pt x="0" y="847"/>
                </a:lnTo>
                <a:lnTo>
                  <a:pt x="10" y="854"/>
                </a:lnTo>
                <a:cubicBezTo>
                  <a:pt x="17" y="857"/>
                  <a:pt x="66" y="895"/>
                  <a:pt x="107" y="895"/>
                </a:cubicBezTo>
                <a:lnTo>
                  <a:pt x="1329" y="895"/>
                </a:lnTo>
                <a:cubicBezTo>
                  <a:pt x="1370" y="895"/>
                  <a:pt x="1419" y="857"/>
                  <a:pt x="1426" y="854"/>
                </a:cubicBezTo>
                <a:lnTo>
                  <a:pt x="1436" y="847"/>
                </a:lnTo>
                <a:lnTo>
                  <a:pt x="1436" y="747"/>
                </a:lnTo>
                <a:lnTo>
                  <a:pt x="1295" y="747"/>
                </a:lnTo>
                <a:lnTo>
                  <a:pt x="1295" y="744"/>
                </a:lnTo>
                <a:close/>
                <a:moveTo>
                  <a:pt x="221" y="45"/>
                </a:moveTo>
                <a:lnTo>
                  <a:pt x="1212" y="45"/>
                </a:lnTo>
                <a:cubicBezTo>
                  <a:pt x="1233" y="45"/>
                  <a:pt x="1250" y="62"/>
                  <a:pt x="1250" y="83"/>
                </a:cubicBezTo>
                <a:lnTo>
                  <a:pt x="1250" y="747"/>
                </a:lnTo>
                <a:lnTo>
                  <a:pt x="1195" y="747"/>
                </a:lnTo>
                <a:lnTo>
                  <a:pt x="1195" y="107"/>
                </a:lnTo>
                <a:lnTo>
                  <a:pt x="238" y="107"/>
                </a:lnTo>
                <a:lnTo>
                  <a:pt x="238" y="747"/>
                </a:lnTo>
                <a:lnTo>
                  <a:pt x="183" y="747"/>
                </a:lnTo>
                <a:lnTo>
                  <a:pt x="183" y="83"/>
                </a:lnTo>
                <a:cubicBezTo>
                  <a:pt x="183" y="62"/>
                  <a:pt x="200" y="45"/>
                  <a:pt x="221" y="45"/>
                </a:cubicBezTo>
                <a:close/>
                <a:moveTo>
                  <a:pt x="1084" y="238"/>
                </a:moveTo>
                <a:lnTo>
                  <a:pt x="905" y="238"/>
                </a:lnTo>
                <a:lnTo>
                  <a:pt x="905" y="283"/>
                </a:lnTo>
                <a:lnTo>
                  <a:pt x="998" y="283"/>
                </a:lnTo>
                <a:lnTo>
                  <a:pt x="788" y="495"/>
                </a:lnTo>
                <a:lnTo>
                  <a:pt x="689" y="397"/>
                </a:lnTo>
                <a:lnTo>
                  <a:pt x="496" y="588"/>
                </a:lnTo>
                <a:lnTo>
                  <a:pt x="434" y="526"/>
                </a:lnTo>
                <a:lnTo>
                  <a:pt x="283" y="682"/>
                </a:lnTo>
                <a:lnTo>
                  <a:pt x="283" y="148"/>
                </a:lnTo>
                <a:lnTo>
                  <a:pt x="1153" y="148"/>
                </a:lnTo>
                <a:lnTo>
                  <a:pt x="1153" y="744"/>
                </a:lnTo>
                <a:lnTo>
                  <a:pt x="283" y="744"/>
                </a:lnTo>
                <a:lnTo>
                  <a:pt x="283" y="740"/>
                </a:lnTo>
                <a:lnTo>
                  <a:pt x="434" y="585"/>
                </a:lnTo>
                <a:lnTo>
                  <a:pt x="496" y="647"/>
                </a:lnTo>
                <a:lnTo>
                  <a:pt x="689" y="454"/>
                </a:lnTo>
                <a:lnTo>
                  <a:pt x="788" y="554"/>
                </a:lnTo>
                <a:lnTo>
                  <a:pt x="1040" y="300"/>
                </a:lnTo>
                <a:lnTo>
                  <a:pt x="1040" y="414"/>
                </a:lnTo>
                <a:lnTo>
                  <a:pt x="1084" y="414"/>
                </a:lnTo>
                <a:lnTo>
                  <a:pt x="1084" y="238"/>
                </a:lnTo>
                <a:close/>
                <a:moveTo>
                  <a:pt x="1391" y="823"/>
                </a:moveTo>
                <a:cubicBezTo>
                  <a:pt x="1374" y="833"/>
                  <a:pt x="1350" y="847"/>
                  <a:pt x="1329" y="847"/>
                </a:cubicBezTo>
                <a:lnTo>
                  <a:pt x="107" y="847"/>
                </a:lnTo>
                <a:cubicBezTo>
                  <a:pt x="90" y="847"/>
                  <a:pt x="62" y="833"/>
                  <a:pt x="45" y="823"/>
                </a:cubicBezTo>
                <a:lnTo>
                  <a:pt x="45" y="788"/>
                </a:lnTo>
                <a:lnTo>
                  <a:pt x="1391" y="788"/>
                </a:lnTo>
                <a:lnTo>
                  <a:pt x="1391" y="823"/>
                </a:lnTo>
                <a:close/>
                <a:moveTo>
                  <a:pt x="582" y="255"/>
                </a:moveTo>
                <a:lnTo>
                  <a:pt x="582" y="210"/>
                </a:lnTo>
                <a:lnTo>
                  <a:pt x="331" y="210"/>
                </a:lnTo>
                <a:lnTo>
                  <a:pt x="331" y="255"/>
                </a:lnTo>
                <a:lnTo>
                  <a:pt x="582" y="255"/>
                </a:lnTo>
                <a:close/>
                <a:moveTo>
                  <a:pt x="331" y="348"/>
                </a:moveTo>
                <a:lnTo>
                  <a:pt x="524" y="348"/>
                </a:lnTo>
                <a:lnTo>
                  <a:pt x="524" y="304"/>
                </a:lnTo>
                <a:lnTo>
                  <a:pt x="331" y="304"/>
                </a:lnTo>
                <a:lnTo>
                  <a:pt x="331" y="3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27E171C7-4745-10DB-E5E8-5F5D29FA7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493" y="2130582"/>
            <a:ext cx="894708" cy="996636"/>
          </a:xfrm>
          <a:custGeom>
            <a:avLst/>
            <a:gdLst>
              <a:gd name="T0" fmla="*/ 769 w 1045"/>
              <a:gd name="T1" fmla="*/ 160 h 1162"/>
              <a:gd name="T2" fmla="*/ 523 w 1045"/>
              <a:gd name="T3" fmla="*/ 0 h 1162"/>
              <a:gd name="T4" fmla="*/ 275 w 1045"/>
              <a:gd name="T5" fmla="*/ 159 h 1162"/>
              <a:gd name="T6" fmla="*/ 0 w 1045"/>
              <a:gd name="T7" fmla="*/ 138 h 1162"/>
              <a:gd name="T8" fmla="*/ 486 w 1045"/>
              <a:gd name="T9" fmla="*/ 1150 h 1162"/>
              <a:gd name="T10" fmla="*/ 558 w 1045"/>
              <a:gd name="T11" fmla="*/ 1150 h 1162"/>
              <a:gd name="T12" fmla="*/ 1044 w 1045"/>
              <a:gd name="T13" fmla="*/ 139 h 1162"/>
              <a:gd name="T14" fmla="*/ 1009 w 1045"/>
              <a:gd name="T15" fmla="*/ 609 h 1162"/>
              <a:gd name="T16" fmla="*/ 523 w 1045"/>
              <a:gd name="T17" fmla="*/ 1125 h 1162"/>
              <a:gd name="T18" fmla="*/ 35 w 1045"/>
              <a:gd name="T19" fmla="*/ 609 h 1162"/>
              <a:gd name="T20" fmla="*/ 147 w 1045"/>
              <a:gd name="T21" fmla="*/ 197 h 1162"/>
              <a:gd name="T22" fmla="*/ 455 w 1045"/>
              <a:gd name="T23" fmla="*/ 114 h 1162"/>
              <a:gd name="T24" fmla="*/ 590 w 1045"/>
              <a:gd name="T25" fmla="*/ 114 h 1162"/>
              <a:gd name="T26" fmla="*/ 899 w 1045"/>
              <a:gd name="T27" fmla="*/ 197 h 1162"/>
              <a:gd name="T28" fmla="*/ 1011 w 1045"/>
              <a:gd name="T29" fmla="*/ 609 h 1162"/>
              <a:gd name="T30" fmla="*/ 752 w 1045"/>
              <a:gd name="T31" fmla="*/ 254 h 1162"/>
              <a:gd name="T32" fmla="*/ 523 w 1045"/>
              <a:gd name="T33" fmla="*/ 134 h 1162"/>
              <a:gd name="T34" fmla="*/ 293 w 1045"/>
              <a:gd name="T35" fmla="*/ 254 h 1162"/>
              <a:gd name="T36" fmla="*/ 98 w 1045"/>
              <a:gd name="T37" fmla="*/ 251 h 1162"/>
              <a:gd name="T38" fmla="*/ 514 w 1045"/>
              <a:gd name="T39" fmla="*/ 1059 h 1162"/>
              <a:gd name="T40" fmla="*/ 532 w 1045"/>
              <a:gd name="T41" fmla="*/ 1059 h 1162"/>
              <a:gd name="T42" fmla="*/ 948 w 1045"/>
              <a:gd name="T43" fmla="*/ 251 h 1162"/>
              <a:gd name="T44" fmla="*/ 752 w 1045"/>
              <a:gd name="T45" fmla="*/ 254 h 1162"/>
              <a:gd name="T46" fmla="*/ 133 w 1045"/>
              <a:gd name="T47" fmla="*/ 609 h 1162"/>
              <a:gd name="T48" fmla="*/ 299 w 1045"/>
              <a:gd name="T49" fmla="*/ 289 h 1162"/>
              <a:gd name="T50" fmla="*/ 507 w 1045"/>
              <a:gd name="T51" fmla="*/ 368 h 1162"/>
              <a:gd name="T52" fmla="*/ 507 w 1045"/>
              <a:gd name="T53" fmla="*/ 850 h 1162"/>
              <a:gd name="T54" fmla="*/ 523 w 1045"/>
              <a:gd name="T55" fmla="*/ 815 h 1162"/>
              <a:gd name="T56" fmla="*/ 523 w 1045"/>
              <a:gd name="T57" fmla="*/ 404 h 1162"/>
              <a:gd name="T58" fmla="*/ 523 w 1045"/>
              <a:gd name="T59" fmla="*/ 815 h 1162"/>
              <a:gd name="T60" fmla="*/ 912 w 1045"/>
              <a:gd name="T61" fmla="*/ 609 h 1162"/>
              <a:gd name="T62" fmla="*/ 542 w 1045"/>
              <a:gd name="T63" fmla="*/ 849 h 1162"/>
              <a:gd name="T64" fmla="*/ 542 w 1045"/>
              <a:gd name="T65" fmla="*/ 369 h 1162"/>
              <a:gd name="T66" fmla="*/ 746 w 1045"/>
              <a:gd name="T67" fmla="*/ 289 h 1162"/>
              <a:gd name="T68" fmla="*/ 542 w 1045"/>
              <a:gd name="T69" fmla="*/ 485 h 1162"/>
              <a:gd name="T70" fmla="*/ 507 w 1045"/>
              <a:gd name="T71" fmla="*/ 450 h 1162"/>
              <a:gd name="T72" fmla="*/ 507 w 1045"/>
              <a:gd name="T73" fmla="*/ 485 h 1162"/>
              <a:gd name="T74" fmla="*/ 450 w 1045"/>
              <a:gd name="T75" fmla="*/ 567 h 1162"/>
              <a:gd name="T76" fmla="*/ 491 w 1045"/>
              <a:gd name="T77" fmla="*/ 616 h 1162"/>
              <a:gd name="T78" fmla="*/ 546 w 1045"/>
              <a:gd name="T79" fmla="*/ 637 h 1162"/>
              <a:gd name="T80" fmla="*/ 559 w 1045"/>
              <a:gd name="T81" fmla="*/ 678 h 1162"/>
              <a:gd name="T82" fmla="*/ 507 w 1045"/>
              <a:gd name="T83" fmla="*/ 698 h 1162"/>
              <a:gd name="T84" fmla="*/ 486 w 1045"/>
              <a:gd name="T85" fmla="*/ 665 h 1162"/>
              <a:gd name="T86" fmla="*/ 450 w 1045"/>
              <a:gd name="T87" fmla="*/ 678 h 1162"/>
              <a:gd name="T88" fmla="*/ 507 w 1045"/>
              <a:gd name="T89" fmla="*/ 734 h 1162"/>
              <a:gd name="T90" fmla="*/ 542 w 1045"/>
              <a:gd name="T91" fmla="*/ 765 h 1162"/>
              <a:gd name="T92" fmla="*/ 595 w 1045"/>
              <a:gd name="T93" fmla="*/ 679 h 1162"/>
              <a:gd name="T94" fmla="*/ 564 w 1045"/>
              <a:gd name="T95" fmla="*/ 607 h 1162"/>
              <a:gd name="T96" fmla="*/ 555 w 1045"/>
              <a:gd name="T97" fmla="*/ 603 h 1162"/>
              <a:gd name="T98" fmla="*/ 505 w 1045"/>
              <a:gd name="T99" fmla="*/ 584 h 1162"/>
              <a:gd name="T100" fmla="*/ 498 w 1045"/>
              <a:gd name="T101" fmla="*/ 581 h 1162"/>
              <a:gd name="T102" fmla="*/ 486 w 1045"/>
              <a:gd name="T103" fmla="*/ 542 h 1162"/>
              <a:gd name="T104" fmla="*/ 538 w 1045"/>
              <a:gd name="T105" fmla="*/ 521 h 1162"/>
              <a:gd name="T106" fmla="*/ 559 w 1045"/>
              <a:gd name="T107" fmla="*/ 554 h 1162"/>
              <a:gd name="T108" fmla="*/ 595 w 1045"/>
              <a:gd name="T109" fmla="*/ 542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5" h="1162">
                <a:moveTo>
                  <a:pt x="892" y="163"/>
                </a:moveTo>
                <a:cubicBezTo>
                  <a:pt x="854" y="168"/>
                  <a:pt x="812" y="167"/>
                  <a:pt x="769" y="160"/>
                </a:cubicBezTo>
                <a:cubicBezTo>
                  <a:pt x="705" y="148"/>
                  <a:pt x="647" y="122"/>
                  <a:pt x="614" y="90"/>
                </a:cubicBezTo>
                <a:lnTo>
                  <a:pt x="523" y="0"/>
                </a:lnTo>
                <a:lnTo>
                  <a:pt x="430" y="89"/>
                </a:lnTo>
                <a:cubicBezTo>
                  <a:pt x="397" y="121"/>
                  <a:pt x="339" y="147"/>
                  <a:pt x="275" y="159"/>
                </a:cubicBezTo>
                <a:cubicBezTo>
                  <a:pt x="233" y="167"/>
                  <a:pt x="190" y="168"/>
                  <a:pt x="153" y="162"/>
                </a:cubicBezTo>
                <a:lnTo>
                  <a:pt x="0" y="138"/>
                </a:lnTo>
                <a:lnTo>
                  <a:pt x="0" y="608"/>
                </a:lnTo>
                <a:cubicBezTo>
                  <a:pt x="0" y="968"/>
                  <a:pt x="277" y="1090"/>
                  <a:pt x="486" y="1150"/>
                </a:cubicBezTo>
                <a:lnTo>
                  <a:pt x="523" y="1161"/>
                </a:lnTo>
                <a:lnTo>
                  <a:pt x="558" y="1150"/>
                </a:lnTo>
                <a:cubicBezTo>
                  <a:pt x="767" y="1090"/>
                  <a:pt x="1044" y="968"/>
                  <a:pt x="1044" y="608"/>
                </a:cubicBezTo>
                <a:lnTo>
                  <a:pt x="1044" y="139"/>
                </a:lnTo>
                <a:lnTo>
                  <a:pt x="892" y="163"/>
                </a:lnTo>
                <a:close/>
                <a:moveTo>
                  <a:pt x="1009" y="609"/>
                </a:moveTo>
                <a:cubicBezTo>
                  <a:pt x="1009" y="945"/>
                  <a:pt x="746" y="1060"/>
                  <a:pt x="548" y="1117"/>
                </a:cubicBezTo>
                <a:lnTo>
                  <a:pt x="523" y="1125"/>
                </a:lnTo>
                <a:lnTo>
                  <a:pt x="496" y="1117"/>
                </a:lnTo>
                <a:cubicBezTo>
                  <a:pt x="298" y="1060"/>
                  <a:pt x="35" y="945"/>
                  <a:pt x="35" y="609"/>
                </a:cubicBezTo>
                <a:lnTo>
                  <a:pt x="35" y="180"/>
                </a:lnTo>
                <a:lnTo>
                  <a:pt x="147" y="197"/>
                </a:lnTo>
                <a:cubicBezTo>
                  <a:pt x="188" y="204"/>
                  <a:pt x="234" y="203"/>
                  <a:pt x="281" y="194"/>
                </a:cubicBezTo>
                <a:cubicBezTo>
                  <a:pt x="353" y="180"/>
                  <a:pt x="418" y="151"/>
                  <a:pt x="455" y="114"/>
                </a:cubicBezTo>
                <a:lnTo>
                  <a:pt x="523" y="49"/>
                </a:lnTo>
                <a:lnTo>
                  <a:pt x="590" y="114"/>
                </a:lnTo>
                <a:cubicBezTo>
                  <a:pt x="628" y="151"/>
                  <a:pt x="693" y="180"/>
                  <a:pt x="765" y="194"/>
                </a:cubicBezTo>
                <a:cubicBezTo>
                  <a:pt x="810" y="202"/>
                  <a:pt x="858" y="204"/>
                  <a:pt x="899" y="197"/>
                </a:cubicBezTo>
                <a:lnTo>
                  <a:pt x="1011" y="180"/>
                </a:lnTo>
                <a:lnTo>
                  <a:pt x="1011" y="609"/>
                </a:lnTo>
                <a:lnTo>
                  <a:pt x="1009" y="609"/>
                </a:lnTo>
                <a:close/>
                <a:moveTo>
                  <a:pt x="752" y="254"/>
                </a:moveTo>
                <a:cubicBezTo>
                  <a:pt x="668" y="238"/>
                  <a:pt x="593" y="203"/>
                  <a:pt x="547" y="158"/>
                </a:cubicBezTo>
                <a:lnTo>
                  <a:pt x="523" y="134"/>
                </a:lnTo>
                <a:lnTo>
                  <a:pt x="498" y="158"/>
                </a:lnTo>
                <a:cubicBezTo>
                  <a:pt x="452" y="204"/>
                  <a:pt x="377" y="239"/>
                  <a:pt x="293" y="254"/>
                </a:cubicBezTo>
                <a:cubicBezTo>
                  <a:pt x="240" y="264"/>
                  <a:pt x="186" y="265"/>
                  <a:pt x="138" y="257"/>
                </a:cubicBezTo>
                <a:lnTo>
                  <a:pt x="98" y="251"/>
                </a:lnTo>
                <a:lnTo>
                  <a:pt x="98" y="609"/>
                </a:lnTo>
                <a:cubicBezTo>
                  <a:pt x="98" y="763"/>
                  <a:pt x="145" y="952"/>
                  <a:pt x="514" y="1059"/>
                </a:cubicBezTo>
                <a:lnTo>
                  <a:pt x="523" y="1061"/>
                </a:lnTo>
                <a:lnTo>
                  <a:pt x="532" y="1059"/>
                </a:lnTo>
                <a:cubicBezTo>
                  <a:pt x="726" y="1002"/>
                  <a:pt x="948" y="901"/>
                  <a:pt x="948" y="609"/>
                </a:cubicBezTo>
                <a:lnTo>
                  <a:pt x="948" y="251"/>
                </a:lnTo>
                <a:lnTo>
                  <a:pt x="908" y="257"/>
                </a:lnTo>
                <a:cubicBezTo>
                  <a:pt x="859" y="265"/>
                  <a:pt x="805" y="264"/>
                  <a:pt x="752" y="254"/>
                </a:cubicBezTo>
                <a:close/>
                <a:moveTo>
                  <a:pt x="507" y="1019"/>
                </a:moveTo>
                <a:cubicBezTo>
                  <a:pt x="175" y="919"/>
                  <a:pt x="133" y="747"/>
                  <a:pt x="133" y="609"/>
                </a:cubicBezTo>
                <a:lnTo>
                  <a:pt x="133" y="292"/>
                </a:lnTo>
                <a:cubicBezTo>
                  <a:pt x="184" y="300"/>
                  <a:pt x="242" y="299"/>
                  <a:pt x="299" y="289"/>
                </a:cubicBezTo>
                <a:cubicBezTo>
                  <a:pt x="381" y="273"/>
                  <a:pt x="455" y="240"/>
                  <a:pt x="507" y="197"/>
                </a:cubicBezTo>
                <a:lnTo>
                  <a:pt x="507" y="368"/>
                </a:lnTo>
                <a:cubicBezTo>
                  <a:pt x="379" y="376"/>
                  <a:pt x="278" y="481"/>
                  <a:pt x="278" y="609"/>
                </a:cubicBezTo>
                <a:cubicBezTo>
                  <a:pt x="278" y="737"/>
                  <a:pt x="379" y="842"/>
                  <a:pt x="507" y="850"/>
                </a:cubicBezTo>
                <a:lnTo>
                  <a:pt x="507" y="1019"/>
                </a:lnTo>
                <a:close/>
                <a:moveTo>
                  <a:pt x="523" y="815"/>
                </a:moveTo>
                <a:cubicBezTo>
                  <a:pt x="407" y="815"/>
                  <a:pt x="314" y="723"/>
                  <a:pt x="314" y="609"/>
                </a:cubicBezTo>
                <a:cubicBezTo>
                  <a:pt x="314" y="496"/>
                  <a:pt x="408" y="404"/>
                  <a:pt x="523" y="404"/>
                </a:cubicBezTo>
                <a:cubicBezTo>
                  <a:pt x="637" y="404"/>
                  <a:pt x="730" y="496"/>
                  <a:pt x="730" y="609"/>
                </a:cubicBezTo>
                <a:cubicBezTo>
                  <a:pt x="731" y="722"/>
                  <a:pt x="637" y="815"/>
                  <a:pt x="523" y="815"/>
                </a:cubicBezTo>
                <a:close/>
                <a:moveTo>
                  <a:pt x="912" y="292"/>
                </a:moveTo>
                <a:lnTo>
                  <a:pt x="912" y="609"/>
                </a:lnTo>
                <a:cubicBezTo>
                  <a:pt x="912" y="867"/>
                  <a:pt x="719" y="965"/>
                  <a:pt x="542" y="1018"/>
                </a:cubicBezTo>
                <a:lnTo>
                  <a:pt x="542" y="849"/>
                </a:lnTo>
                <a:cubicBezTo>
                  <a:pt x="667" y="840"/>
                  <a:pt x="767" y="735"/>
                  <a:pt x="767" y="609"/>
                </a:cubicBezTo>
                <a:cubicBezTo>
                  <a:pt x="767" y="483"/>
                  <a:pt x="667" y="379"/>
                  <a:pt x="542" y="369"/>
                </a:cubicBezTo>
                <a:lnTo>
                  <a:pt x="542" y="202"/>
                </a:lnTo>
                <a:cubicBezTo>
                  <a:pt x="594" y="243"/>
                  <a:pt x="666" y="274"/>
                  <a:pt x="746" y="289"/>
                </a:cubicBezTo>
                <a:cubicBezTo>
                  <a:pt x="802" y="299"/>
                  <a:pt x="861" y="300"/>
                  <a:pt x="912" y="292"/>
                </a:cubicBezTo>
                <a:close/>
                <a:moveTo>
                  <a:pt x="542" y="485"/>
                </a:moveTo>
                <a:lnTo>
                  <a:pt x="542" y="450"/>
                </a:lnTo>
                <a:lnTo>
                  <a:pt x="507" y="450"/>
                </a:lnTo>
                <a:lnTo>
                  <a:pt x="507" y="485"/>
                </a:lnTo>
                <a:lnTo>
                  <a:pt x="507" y="485"/>
                </a:lnTo>
                <a:cubicBezTo>
                  <a:pt x="476" y="485"/>
                  <a:pt x="450" y="510"/>
                  <a:pt x="450" y="541"/>
                </a:cubicBezTo>
                <a:lnTo>
                  <a:pt x="450" y="567"/>
                </a:lnTo>
                <a:cubicBezTo>
                  <a:pt x="450" y="579"/>
                  <a:pt x="455" y="595"/>
                  <a:pt x="480" y="611"/>
                </a:cubicBezTo>
                <a:lnTo>
                  <a:pt x="491" y="616"/>
                </a:lnTo>
                <a:lnTo>
                  <a:pt x="491" y="616"/>
                </a:lnTo>
                <a:lnTo>
                  <a:pt x="546" y="637"/>
                </a:lnTo>
                <a:cubicBezTo>
                  <a:pt x="555" y="644"/>
                  <a:pt x="559" y="649"/>
                  <a:pt x="559" y="652"/>
                </a:cubicBezTo>
                <a:lnTo>
                  <a:pt x="559" y="678"/>
                </a:lnTo>
                <a:cubicBezTo>
                  <a:pt x="559" y="689"/>
                  <a:pt x="549" y="698"/>
                  <a:pt x="538" y="698"/>
                </a:cubicBezTo>
                <a:lnTo>
                  <a:pt x="507" y="698"/>
                </a:lnTo>
                <a:cubicBezTo>
                  <a:pt x="496" y="698"/>
                  <a:pt x="486" y="689"/>
                  <a:pt x="486" y="678"/>
                </a:cubicBezTo>
                <a:lnTo>
                  <a:pt x="486" y="665"/>
                </a:lnTo>
                <a:lnTo>
                  <a:pt x="450" y="665"/>
                </a:lnTo>
                <a:lnTo>
                  <a:pt x="450" y="678"/>
                </a:lnTo>
                <a:cubicBezTo>
                  <a:pt x="450" y="709"/>
                  <a:pt x="476" y="734"/>
                  <a:pt x="507" y="734"/>
                </a:cubicBezTo>
                <a:lnTo>
                  <a:pt x="507" y="734"/>
                </a:lnTo>
                <a:lnTo>
                  <a:pt x="507" y="765"/>
                </a:lnTo>
                <a:lnTo>
                  <a:pt x="542" y="765"/>
                </a:lnTo>
                <a:lnTo>
                  <a:pt x="542" y="735"/>
                </a:lnTo>
                <a:cubicBezTo>
                  <a:pt x="572" y="732"/>
                  <a:pt x="595" y="708"/>
                  <a:pt x="595" y="679"/>
                </a:cubicBezTo>
                <a:lnTo>
                  <a:pt x="595" y="653"/>
                </a:lnTo>
                <a:cubicBezTo>
                  <a:pt x="595" y="636"/>
                  <a:pt x="584" y="620"/>
                  <a:pt x="564" y="607"/>
                </a:cubicBezTo>
                <a:lnTo>
                  <a:pt x="555" y="603"/>
                </a:lnTo>
                <a:lnTo>
                  <a:pt x="555" y="603"/>
                </a:lnTo>
                <a:lnTo>
                  <a:pt x="506" y="585"/>
                </a:lnTo>
                <a:lnTo>
                  <a:pt x="505" y="584"/>
                </a:lnTo>
                <a:lnTo>
                  <a:pt x="505" y="584"/>
                </a:lnTo>
                <a:lnTo>
                  <a:pt x="498" y="581"/>
                </a:lnTo>
                <a:cubicBezTo>
                  <a:pt x="490" y="577"/>
                  <a:pt x="486" y="571"/>
                  <a:pt x="486" y="568"/>
                </a:cubicBezTo>
                <a:lnTo>
                  <a:pt x="486" y="542"/>
                </a:lnTo>
                <a:cubicBezTo>
                  <a:pt x="486" y="530"/>
                  <a:pt x="496" y="521"/>
                  <a:pt x="507" y="521"/>
                </a:cubicBezTo>
                <a:lnTo>
                  <a:pt x="538" y="521"/>
                </a:lnTo>
                <a:cubicBezTo>
                  <a:pt x="549" y="521"/>
                  <a:pt x="559" y="530"/>
                  <a:pt x="559" y="542"/>
                </a:cubicBezTo>
                <a:lnTo>
                  <a:pt x="559" y="554"/>
                </a:lnTo>
                <a:lnTo>
                  <a:pt x="595" y="554"/>
                </a:lnTo>
                <a:lnTo>
                  <a:pt x="595" y="542"/>
                </a:lnTo>
                <a:cubicBezTo>
                  <a:pt x="595" y="511"/>
                  <a:pt x="572" y="487"/>
                  <a:pt x="542" y="4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D13AD6E-3AD5-0BE8-730E-4831319A91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76501" y="2153919"/>
            <a:ext cx="752664" cy="9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2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87DBAD-598D-38D9-F355-7A4AF5969E8D}"/>
              </a:ext>
            </a:extLst>
          </p:cNvPr>
          <p:cNvSpPr/>
          <p:nvPr/>
        </p:nvSpPr>
        <p:spPr>
          <a:xfrm>
            <a:off x="6578599" y="0"/>
            <a:ext cx="2565401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EE9202-857D-2EBD-816A-25ED92A7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884422"/>
            <a:ext cx="3585586" cy="1109478"/>
          </a:xfrm>
        </p:spPr>
        <p:txBody>
          <a:bodyPr/>
          <a:lstStyle/>
          <a:p>
            <a:r>
              <a:rPr lang="en-US" dirty="0" err="1"/>
              <a:t>VensureHR</a:t>
            </a:r>
            <a:r>
              <a:rPr lang="en-US" dirty="0"/>
              <a:t> + </a:t>
            </a:r>
            <a:r>
              <a:rPr lang="en-US" dirty="0" err="1"/>
              <a:t>Healthee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Delivering a Better </a:t>
            </a:r>
            <a:br>
              <a:rPr lang="en-US" dirty="0"/>
            </a:br>
            <a:r>
              <a:rPr lang="en-US" dirty="0"/>
              <a:t>Benefits Experience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5AD5-5E78-0BD6-CBE4-068EEE0664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3" y="2242820"/>
            <a:ext cx="3585587" cy="2151380"/>
          </a:xfrm>
        </p:spPr>
        <p:txBody>
          <a:bodyPr/>
          <a:lstStyle/>
          <a:p>
            <a:pPr marL="182880" indent="-18288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›"/>
            </a:pPr>
            <a:r>
              <a:rPr lang="en-US" dirty="0"/>
              <a:t>Why this collaboration matters.</a:t>
            </a:r>
          </a:p>
          <a:p>
            <a:pPr marL="182880" indent="-18288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›"/>
            </a:pPr>
            <a:r>
              <a:rPr lang="en-US" dirty="0"/>
              <a:t>How both organizations are working to simplify open enrollment.</a:t>
            </a:r>
          </a:p>
          <a:p>
            <a:pPr marL="182880" indent="-18288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›"/>
            </a:pPr>
            <a:r>
              <a:rPr lang="en-US" dirty="0"/>
              <a:t>The shared mission: empowering employees and supporting HR teams.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64DC66-72A4-390B-B80A-58CE396ED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9566" y="392007"/>
            <a:ext cx="2189149" cy="435948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5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7B975C0-4C44-6441-A7BD-929FF87262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7D6247-4988-AB45-809F-FE08B919E82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A98CB7-93D6-A140-ADF0-3B4E17ED3D40}"/>
              </a:ext>
            </a:extLst>
          </p:cNvPr>
          <p:cNvSpPr txBox="1"/>
          <p:nvPr/>
        </p:nvSpPr>
        <p:spPr>
          <a:xfrm>
            <a:off x="2309503" y="2153213"/>
            <a:ext cx="57405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QUESTIONS?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BA131-8B9E-2140-AB52-D761699649CC}"/>
              </a:ext>
            </a:extLst>
          </p:cNvPr>
          <p:cNvGrpSpPr/>
          <p:nvPr/>
        </p:nvGrpSpPr>
        <p:grpSpPr>
          <a:xfrm>
            <a:off x="1940707" y="1766026"/>
            <a:ext cx="1717688" cy="1629474"/>
            <a:chOff x="5580183" y="4525108"/>
            <a:chExt cx="4683576" cy="444304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3E670F1-B0D4-4F44-B345-A05D71E2869A}"/>
                </a:ext>
              </a:extLst>
            </p:cNvPr>
            <p:cNvCxnSpPr/>
            <p:nvPr/>
          </p:nvCxnSpPr>
          <p:spPr>
            <a:xfrm>
              <a:off x="5580183" y="8944708"/>
              <a:ext cx="468357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52AC0F-E268-A342-A744-7EB9D92A767E}"/>
                </a:ext>
              </a:extLst>
            </p:cNvPr>
            <p:cNvCxnSpPr/>
            <p:nvPr/>
          </p:nvCxnSpPr>
          <p:spPr>
            <a:xfrm flipV="1">
              <a:off x="10263759" y="7716127"/>
              <a:ext cx="0" cy="125202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569B829-FB62-624B-8ECC-B87A55FD7D3D}"/>
                </a:ext>
              </a:extLst>
            </p:cNvPr>
            <p:cNvCxnSpPr/>
            <p:nvPr/>
          </p:nvCxnSpPr>
          <p:spPr>
            <a:xfrm>
              <a:off x="5580183" y="4548554"/>
              <a:ext cx="468357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96EB35-4B9B-9343-8797-F770D312EA45}"/>
                </a:ext>
              </a:extLst>
            </p:cNvPr>
            <p:cNvCxnSpPr/>
            <p:nvPr/>
          </p:nvCxnSpPr>
          <p:spPr>
            <a:xfrm flipV="1">
              <a:off x="5603629" y="4525108"/>
              <a:ext cx="0" cy="4419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BAE75DA-24AA-2C45-96CB-930B30DDE8EF}"/>
                </a:ext>
              </a:extLst>
            </p:cNvPr>
            <p:cNvCxnSpPr/>
            <p:nvPr/>
          </p:nvCxnSpPr>
          <p:spPr>
            <a:xfrm flipV="1">
              <a:off x="10263759" y="4525108"/>
              <a:ext cx="0" cy="125202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72D798D-E6AD-6448-B03E-8018400CF04F}"/>
              </a:ext>
            </a:extLst>
          </p:cNvPr>
          <p:cNvSpPr txBox="1"/>
          <p:nvPr/>
        </p:nvSpPr>
        <p:spPr>
          <a:xfrm>
            <a:off x="1713432" y="-492388"/>
            <a:ext cx="5717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Use as second to last slide if you want a Q&amp;A section after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16659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14E3F-F516-D2B9-C63E-AAFD5A12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People in a meeting">
            <a:extLst>
              <a:ext uri="{FF2B5EF4-FFF2-40B4-BE49-F238E27FC236}">
                <a16:creationId xmlns:a16="http://schemas.microsoft.com/office/drawing/2014/main" id="{E2394D85-1BC2-543E-A045-1643AB14EE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7A7F4F1-2B34-332E-8A34-B4AF591E824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55B1CA-7638-E240-BA9A-9AA72BB86B39}"/>
              </a:ext>
            </a:extLst>
          </p:cNvPr>
          <p:cNvGrpSpPr/>
          <p:nvPr/>
        </p:nvGrpSpPr>
        <p:grpSpPr>
          <a:xfrm>
            <a:off x="2933699" y="1213644"/>
            <a:ext cx="3276602" cy="3276600"/>
            <a:chOff x="1800225" y="828675"/>
            <a:chExt cx="3295650" cy="32956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D9A9178-24D7-71EE-58CB-9165BBEAE256}"/>
                </a:ext>
              </a:extLst>
            </p:cNvPr>
            <p:cNvSpPr/>
            <p:nvPr/>
          </p:nvSpPr>
          <p:spPr>
            <a:xfrm>
              <a:off x="1800225" y="828675"/>
              <a:ext cx="3295650" cy="3295650"/>
            </a:xfrm>
            <a:prstGeom prst="roundRect">
              <a:avLst>
                <a:gd name="adj" fmla="val 4239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3AB16D1-61D7-154E-556D-3AE414CBE3C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00250" y="1028700"/>
              <a:ext cx="2895600" cy="2895600"/>
            </a:xfrm>
            <a:prstGeom prst="rect">
              <a:avLst/>
            </a:prstGeom>
          </p:spPr>
        </p:pic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94262FB1-974A-E210-1EE8-3FCFF8ED5E43}"/>
              </a:ext>
            </a:extLst>
          </p:cNvPr>
          <p:cNvSpPr txBox="1">
            <a:spLocks/>
          </p:cNvSpPr>
          <p:nvPr/>
        </p:nvSpPr>
        <p:spPr>
          <a:xfrm>
            <a:off x="1" y="402354"/>
            <a:ext cx="9144000" cy="18284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000000"/>
                </a:solidFill>
                <a:latin typeface="Merriweather Regular"/>
                <a:ea typeface="+mj-ea"/>
                <a:cs typeface="Merriweather Regular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Scan to Learn More.</a:t>
            </a:r>
          </a:p>
        </p:txBody>
      </p:sp>
    </p:spTree>
    <p:extLst>
      <p:ext uri="{BB962C8B-B14F-4D97-AF65-F5344CB8AC3E}">
        <p14:creationId xmlns:p14="http://schemas.microsoft.com/office/powerpoint/2010/main" val="940939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4">
            <a:extLst>
              <a:ext uri="{FF2B5EF4-FFF2-40B4-BE49-F238E27FC236}">
                <a16:creationId xmlns:a16="http://schemas.microsoft.com/office/drawing/2014/main" id="{5B0A978A-2BD4-9045-BE5D-73C274369B93}"/>
              </a:ext>
            </a:extLst>
          </p:cNvPr>
          <p:cNvSpPr txBox="1">
            <a:spLocks/>
          </p:cNvSpPr>
          <p:nvPr/>
        </p:nvSpPr>
        <p:spPr>
          <a:xfrm>
            <a:off x="458496" y="1172982"/>
            <a:ext cx="4193017" cy="148341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000000"/>
                </a:solidFill>
                <a:latin typeface="Merriweather Regular"/>
                <a:ea typeface="+mj-ea"/>
                <a:cs typeface="Merriweather Regular"/>
              </a:defRPr>
            </a:lvl1pPr>
          </a:lstStyle>
          <a:p>
            <a:pPr>
              <a:lnSpc>
                <a:spcPts val="4400"/>
              </a:lnSpc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Thank you</a:t>
            </a:r>
            <a:br>
              <a:rPr lang="en-US" sz="4400" b="1" dirty="0">
                <a:solidFill>
                  <a:schemeClr val="bg1"/>
                </a:solidFill>
                <a:latin typeface="+mj-lt"/>
              </a:rPr>
            </a:br>
            <a:r>
              <a:rPr lang="en-US" sz="4400" b="1" dirty="0">
                <a:solidFill>
                  <a:schemeClr val="bg1"/>
                </a:solidFill>
                <a:latin typeface="+mj-lt"/>
              </a:rPr>
              <a:t>for your time.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416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AE924-6602-3F6B-5C4D-E87BE412B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291A5AD-3384-2EC6-8319-CD973D788D1A}"/>
              </a:ext>
            </a:extLst>
          </p:cNvPr>
          <p:cNvGrpSpPr/>
          <p:nvPr/>
        </p:nvGrpSpPr>
        <p:grpSpPr>
          <a:xfrm>
            <a:off x="-1" y="0"/>
            <a:ext cx="3523847" cy="5143500"/>
            <a:chOff x="0" y="0"/>
            <a:chExt cx="4039812" cy="5143500"/>
          </a:xfrm>
        </p:grpSpPr>
        <p:sp>
          <p:nvSpPr>
            <p:cNvPr id="11" name="Freeform 59">
              <a:extLst>
                <a:ext uri="{FF2B5EF4-FFF2-40B4-BE49-F238E27FC236}">
                  <a16:creationId xmlns:a16="http://schemas.microsoft.com/office/drawing/2014/main" id="{E893DD08-6106-3682-7DF4-72AD953F0215}"/>
                </a:ext>
              </a:extLst>
            </p:cNvPr>
            <p:cNvSpPr/>
            <p:nvPr/>
          </p:nvSpPr>
          <p:spPr>
            <a:xfrm>
              <a:off x="110111" y="0"/>
              <a:ext cx="3929701" cy="5143500"/>
            </a:xfrm>
            <a:custGeom>
              <a:avLst/>
              <a:gdLst>
                <a:gd name="connsiteX0" fmla="*/ 0 w 3929701"/>
                <a:gd name="connsiteY0" fmla="*/ 0 h 5143500"/>
                <a:gd name="connsiteX1" fmla="*/ 3525500 w 3929701"/>
                <a:gd name="connsiteY1" fmla="*/ 0 h 5143500"/>
                <a:gd name="connsiteX2" fmla="*/ 3493111 w 3929701"/>
                <a:gd name="connsiteY2" fmla="*/ 56160 h 5143500"/>
                <a:gd name="connsiteX3" fmla="*/ 3233513 w 3929701"/>
                <a:gd name="connsiteY3" fmla="*/ 3221835 h 5143500"/>
                <a:gd name="connsiteX4" fmla="*/ 3798129 w 3929701"/>
                <a:gd name="connsiteY4" fmla="*/ 4903297 h 5143500"/>
                <a:gd name="connsiteX5" fmla="*/ 3929701 w 3929701"/>
                <a:gd name="connsiteY5" fmla="*/ 5143500 h 5143500"/>
                <a:gd name="connsiteX6" fmla="*/ 0 w 3929701"/>
                <a:gd name="connsiteY6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701" h="5143500">
                  <a:moveTo>
                    <a:pt x="0" y="0"/>
                  </a:moveTo>
                  <a:lnTo>
                    <a:pt x="3525500" y="0"/>
                  </a:lnTo>
                  <a:lnTo>
                    <a:pt x="3493111" y="56160"/>
                  </a:lnTo>
                  <a:cubicBezTo>
                    <a:pt x="3111631" y="805217"/>
                    <a:pt x="2991404" y="1971885"/>
                    <a:pt x="3233513" y="3221835"/>
                  </a:cubicBezTo>
                  <a:cubicBezTo>
                    <a:pt x="3354568" y="3846810"/>
                    <a:pt x="3551882" y="4418647"/>
                    <a:pt x="3798129" y="4903297"/>
                  </a:cubicBezTo>
                  <a:lnTo>
                    <a:pt x="3929701" y="5143500"/>
                  </a:lnTo>
                  <a:lnTo>
                    <a:pt x="0" y="5143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60">
              <a:extLst>
                <a:ext uri="{FF2B5EF4-FFF2-40B4-BE49-F238E27FC236}">
                  <a16:creationId xmlns:a16="http://schemas.microsoft.com/office/drawing/2014/main" id="{FD4CE4B3-2E20-15D4-743C-8D6CD3277086}"/>
                </a:ext>
              </a:extLst>
            </p:cNvPr>
            <p:cNvSpPr/>
            <p:nvPr/>
          </p:nvSpPr>
          <p:spPr>
            <a:xfrm>
              <a:off x="0" y="0"/>
              <a:ext cx="3929701" cy="5143500"/>
            </a:xfrm>
            <a:custGeom>
              <a:avLst/>
              <a:gdLst>
                <a:gd name="connsiteX0" fmla="*/ 0 w 3929701"/>
                <a:gd name="connsiteY0" fmla="*/ 0 h 5143500"/>
                <a:gd name="connsiteX1" fmla="*/ 3525500 w 3929701"/>
                <a:gd name="connsiteY1" fmla="*/ 0 h 5143500"/>
                <a:gd name="connsiteX2" fmla="*/ 3493111 w 3929701"/>
                <a:gd name="connsiteY2" fmla="*/ 56160 h 5143500"/>
                <a:gd name="connsiteX3" fmla="*/ 3233513 w 3929701"/>
                <a:gd name="connsiteY3" fmla="*/ 3221835 h 5143500"/>
                <a:gd name="connsiteX4" fmla="*/ 3798129 w 3929701"/>
                <a:gd name="connsiteY4" fmla="*/ 4903297 h 5143500"/>
                <a:gd name="connsiteX5" fmla="*/ 3929701 w 3929701"/>
                <a:gd name="connsiteY5" fmla="*/ 5143500 h 5143500"/>
                <a:gd name="connsiteX6" fmla="*/ 0 w 3929701"/>
                <a:gd name="connsiteY6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701" h="5143500">
                  <a:moveTo>
                    <a:pt x="0" y="0"/>
                  </a:moveTo>
                  <a:lnTo>
                    <a:pt x="3525500" y="0"/>
                  </a:lnTo>
                  <a:lnTo>
                    <a:pt x="3493111" y="56160"/>
                  </a:lnTo>
                  <a:cubicBezTo>
                    <a:pt x="3111631" y="805217"/>
                    <a:pt x="2991404" y="1971885"/>
                    <a:pt x="3233513" y="3221835"/>
                  </a:cubicBezTo>
                  <a:cubicBezTo>
                    <a:pt x="3354568" y="3846810"/>
                    <a:pt x="3551882" y="4418647"/>
                    <a:pt x="3798129" y="4903297"/>
                  </a:cubicBezTo>
                  <a:lnTo>
                    <a:pt x="3929701" y="5143500"/>
                  </a:lnTo>
                  <a:lnTo>
                    <a:pt x="0" y="5143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AF9BC34-0BD2-B34E-BC7C-A650FA9769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33" r="-2"/>
          <a:stretch/>
        </p:blipFill>
        <p:spPr>
          <a:xfrm>
            <a:off x="0" y="0"/>
            <a:ext cx="2517126" cy="5135386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5898F660-77D0-D190-6225-072300BFEBA4}"/>
              </a:ext>
            </a:extLst>
          </p:cNvPr>
          <p:cNvSpPr txBox="1">
            <a:spLocks/>
          </p:cNvSpPr>
          <p:nvPr/>
        </p:nvSpPr>
        <p:spPr>
          <a:xfrm>
            <a:off x="466166" y="2077332"/>
            <a:ext cx="2384087" cy="12038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78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 sz="3600">
                <a:solidFill>
                  <a:schemeClr val="accent3"/>
                </a:solidFill>
              </a:rPr>
              <a:t>Today’s</a:t>
            </a:r>
          </a:p>
          <a:p>
            <a:r>
              <a:rPr lang="en-US" sz="3600">
                <a:solidFill>
                  <a:schemeClr val="accent3"/>
                </a:solidFill>
              </a:rPr>
              <a:t>Speaker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9808D-E8F3-40C1-7146-83DB7A0248E2}"/>
              </a:ext>
            </a:extLst>
          </p:cNvPr>
          <p:cNvSpPr txBox="1"/>
          <p:nvPr/>
        </p:nvSpPr>
        <p:spPr>
          <a:xfrm>
            <a:off x="2886262" y="2201922"/>
            <a:ext cx="22598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b="1">
                <a:solidFill>
                  <a:schemeClr val="accent1"/>
                </a:solidFill>
                <a:latin typeface="+mj-lt"/>
                <a:ea typeface="Open Sans"/>
                <a:cs typeface="Arial"/>
              </a:rPr>
              <a:t>Dan Thompson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ACAE0A-ADAB-CD21-5850-AC364648C35C}"/>
              </a:ext>
            </a:extLst>
          </p:cNvPr>
          <p:cNvSpPr/>
          <p:nvPr/>
        </p:nvSpPr>
        <p:spPr>
          <a:xfrm>
            <a:off x="2955089" y="2606668"/>
            <a:ext cx="219103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1400">
                <a:solidFill>
                  <a:schemeClr val="tx2"/>
                </a:solidFill>
                <a:ea typeface="Open Sans Light"/>
                <a:cs typeface="Arial"/>
              </a:rPr>
              <a:t>Chief Benefits Officer</a:t>
            </a:r>
            <a:endParaRPr lang="en-US"/>
          </a:p>
          <a:p>
            <a:pPr algn="r"/>
            <a:r>
              <a:rPr lang="en-US" sz="1400" err="1">
                <a:solidFill>
                  <a:schemeClr val="tx2"/>
                </a:solidFill>
                <a:ea typeface="Open Sans Light"/>
                <a:cs typeface="Arial"/>
              </a:rPr>
              <a:t>Vensure</a:t>
            </a:r>
            <a:endParaRPr lang="en-US" sz="1400" err="1">
              <a:solidFill>
                <a:schemeClr val="tx2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Placeholder 3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823CFEBF-42CD-8F61-A891-55A9F2CAC0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32841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329C4A-FEF5-8E4B-AFFE-F2E58921A6ED}"/>
              </a:ext>
            </a:extLst>
          </p:cNvPr>
          <p:cNvGrpSpPr/>
          <p:nvPr/>
        </p:nvGrpSpPr>
        <p:grpSpPr>
          <a:xfrm>
            <a:off x="-1" y="0"/>
            <a:ext cx="3523847" cy="5143500"/>
            <a:chOff x="0" y="0"/>
            <a:chExt cx="4039812" cy="5143500"/>
          </a:xfrm>
        </p:grpSpPr>
        <p:sp>
          <p:nvSpPr>
            <p:cNvPr id="11" name="Freeform 59">
              <a:extLst>
                <a:ext uri="{FF2B5EF4-FFF2-40B4-BE49-F238E27FC236}">
                  <a16:creationId xmlns:a16="http://schemas.microsoft.com/office/drawing/2014/main" id="{76630B3D-8922-1F43-B455-FE8C19EA867A}"/>
                </a:ext>
              </a:extLst>
            </p:cNvPr>
            <p:cNvSpPr/>
            <p:nvPr/>
          </p:nvSpPr>
          <p:spPr>
            <a:xfrm>
              <a:off x="110111" y="0"/>
              <a:ext cx="3929701" cy="5143500"/>
            </a:xfrm>
            <a:custGeom>
              <a:avLst/>
              <a:gdLst>
                <a:gd name="connsiteX0" fmla="*/ 0 w 3929701"/>
                <a:gd name="connsiteY0" fmla="*/ 0 h 5143500"/>
                <a:gd name="connsiteX1" fmla="*/ 3525500 w 3929701"/>
                <a:gd name="connsiteY1" fmla="*/ 0 h 5143500"/>
                <a:gd name="connsiteX2" fmla="*/ 3493111 w 3929701"/>
                <a:gd name="connsiteY2" fmla="*/ 56160 h 5143500"/>
                <a:gd name="connsiteX3" fmla="*/ 3233513 w 3929701"/>
                <a:gd name="connsiteY3" fmla="*/ 3221835 h 5143500"/>
                <a:gd name="connsiteX4" fmla="*/ 3798129 w 3929701"/>
                <a:gd name="connsiteY4" fmla="*/ 4903297 h 5143500"/>
                <a:gd name="connsiteX5" fmla="*/ 3929701 w 3929701"/>
                <a:gd name="connsiteY5" fmla="*/ 5143500 h 5143500"/>
                <a:gd name="connsiteX6" fmla="*/ 0 w 3929701"/>
                <a:gd name="connsiteY6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701" h="5143500">
                  <a:moveTo>
                    <a:pt x="0" y="0"/>
                  </a:moveTo>
                  <a:lnTo>
                    <a:pt x="3525500" y="0"/>
                  </a:lnTo>
                  <a:lnTo>
                    <a:pt x="3493111" y="56160"/>
                  </a:lnTo>
                  <a:cubicBezTo>
                    <a:pt x="3111631" y="805217"/>
                    <a:pt x="2991404" y="1971885"/>
                    <a:pt x="3233513" y="3221835"/>
                  </a:cubicBezTo>
                  <a:cubicBezTo>
                    <a:pt x="3354568" y="3846810"/>
                    <a:pt x="3551882" y="4418647"/>
                    <a:pt x="3798129" y="4903297"/>
                  </a:cubicBezTo>
                  <a:lnTo>
                    <a:pt x="3929701" y="5143500"/>
                  </a:lnTo>
                  <a:lnTo>
                    <a:pt x="0" y="5143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60">
              <a:extLst>
                <a:ext uri="{FF2B5EF4-FFF2-40B4-BE49-F238E27FC236}">
                  <a16:creationId xmlns:a16="http://schemas.microsoft.com/office/drawing/2014/main" id="{835461AA-5178-4F49-BE72-56CA3CB8194B}"/>
                </a:ext>
              </a:extLst>
            </p:cNvPr>
            <p:cNvSpPr/>
            <p:nvPr/>
          </p:nvSpPr>
          <p:spPr>
            <a:xfrm>
              <a:off x="0" y="0"/>
              <a:ext cx="3929701" cy="5143500"/>
            </a:xfrm>
            <a:custGeom>
              <a:avLst/>
              <a:gdLst>
                <a:gd name="connsiteX0" fmla="*/ 0 w 3929701"/>
                <a:gd name="connsiteY0" fmla="*/ 0 h 5143500"/>
                <a:gd name="connsiteX1" fmla="*/ 3525500 w 3929701"/>
                <a:gd name="connsiteY1" fmla="*/ 0 h 5143500"/>
                <a:gd name="connsiteX2" fmla="*/ 3493111 w 3929701"/>
                <a:gd name="connsiteY2" fmla="*/ 56160 h 5143500"/>
                <a:gd name="connsiteX3" fmla="*/ 3233513 w 3929701"/>
                <a:gd name="connsiteY3" fmla="*/ 3221835 h 5143500"/>
                <a:gd name="connsiteX4" fmla="*/ 3798129 w 3929701"/>
                <a:gd name="connsiteY4" fmla="*/ 4903297 h 5143500"/>
                <a:gd name="connsiteX5" fmla="*/ 3929701 w 3929701"/>
                <a:gd name="connsiteY5" fmla="*/ 5143500 h 5143500"/>
                <a:gd name="connsiteX6" fmla="*/ 0 w 3929701"/>
                <a:gd name="connsiteY6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701" h="5143500">
                  <a:moveTo>
                    <a:pt x="0" y="0"/>
                  </a:moveTo>
                  <a:lnTo>
                    <a:pt x="3525500" y="0"/>
                  </a:lnTo>
                  <a:lnTo>
                    <a:pt x="3493111" y="56160"/>
                  </a:lnTo>
                  <a:cubicBezTo>
                    <a:pt x="3111631" y="805217"/>
                    <a:pt x="2991404" y="1971885"/>
                    <a:pt x="3233513" y="3221835"/>
                  </a:cubicBezTo>
                  <a:cubicBezTo>
                    <a:pt x="3354568" y="3846810"/>
                    <a:pt x="3551882" y="4418647"/>
                    <a:pt x="3798129" y="4903297"/>
                  </a:cubicBezTo>
                  <a:lnTo>
                    <a:pt x="3929701" y="5143500"/>
                  </a:lnTo>
                  <a:lnTo>
                    <a:pt x="0" y="5143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3CCC575-3CF7-324A-9539-F9CF791C9F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33" r="-2"/>
          <a:stretch/>
        </p:blipFill>
        <p:spPr>
          <a:xfrm>
            <a:off x="0" y="0"/>
            <a:ext cx="2517126" cy="5135386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E44C51B1-B432-1649-A161-D5CE893948D0}"/>
              </a:ext>
            </a:extLst>
          </p:cNvPr>
          <p:cNvSpPr txBox="1">
            <a:spLocks/>
          </p:cNvSpPr>
          <p:nvPr/>
        </p:nvSpPr>
        <p:spPr>
          <a:xfrm>
            <a:off x="466166" y="2077332"/>
            <a:ext cx="2384087" cy="12038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78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 sz="3600">
                <a:solidFill>
                  <a:schemeClr val="accent3"/>
                </a:solidFill>
              </a:rPr>
              <a:t>Today’s</a:t>
            </a:r>
          </a:p>
          <a:p>
            <a:r>
              <a:rPr lang="en-US" sz="3600">
                <a:solidFill>
                  <a:schemeClr val="accent3"/>
                </a:solidFill>
              </a:rPr>
              <a:t>Speaker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812272-6F18-4D46-A79B-DF234A09707C}"/>
              </a:ext>
            </a:extLst>
          </p:cNvPr>
          <p:cNvSpPr txBox="1"/>
          <p:nvPr/>
        </p:nvSpPr>
        <p:spPr>
          <a:xfrm>
            <a:off x="2886262" y="2201922"/>
            <a:ext cx="22598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b="1">
                <a:solidFill>
                  <a:schemeClr val="accent1"/>
                </a:solidFill>
                <a:latin typeface="+mj-lt"/>
                <a:ea typeface="Open Sans"/>
                <a:cs typeface="Arial"/>
              </a:rPr>
              <a:t>Guy Benjamin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8FB221-42E6-6544-B51A-67640C5472BF}"/>
              </a:ext>
            </a:extLst>
          </p:cNvPr>
          <p:cNvSpPr/>
          <p:nvPr/>
        </p:nvSpPr>
        <p:spPr>
          <a:xfrm>
            <a:off x="2955089" y="2606668"/>
            <a:ext cx="219103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1400">
                <a:solidFill>
                  <a:schemeClr val="tx2"/>
                </a:solidFill>
                <a:ea typeface="Open Sans Light"/>
                <a:cs typeface="Arial"/>
              </a:rPr>
              <a:t>Co-Founder CEO</a:t>
            </a:r>
            <a:endParaRPr lang="en-US"/>
          </a:p>
          <a:p>
            <a:pPr algn="r"/>
            <a:r>
              <a:rPr lang="en-US" sz="1400" err="1">
                <a:solidFill>
                  <a:schemeClr val="tx2"/>
                </a:solidFill>
                <a:ea typeface="Open Sans Light"/>
                <a:cs typeface="Arial"/>
              </a:rPr>
              <a:t>Healthee</a:t>
            </a:r>
            <a:endParaRPr lang="en-US" sz="1400" err="1">
              <a:solidFill>
                <a:schemeClr val="tx2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Placeholder 3" descr="A person with a beard and mustache&#10;&#10;AI-generated content may be incorrect.">
            <a:extLst>
              <a:ext uri="{FF2B5EF4-FFF2-40B4-BE49-F238E27FC236}">
                <a16:creationId xmlns:a16="http://schemas.microsoft.com/office/drawing/2014/main" id="{9EDAF563-AE5B-CBB1-459C-324A771D4B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169457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09453E-83D5-23DD-BE5D-6AA8544B8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4E1861B9-4051-02F8-680D-5F3DC5A2ED93}"/>
              </a:ext>
            </a:extLst>
          </p:cNvPr>
          <p:cNvSpPr/>
          <p:nvPr/>
        </p:nvSpPr>
        <p:spPr>
          <a:xfrm>
            <a:off x="4297004" y="1"/>
            <a:ext cx="4715701" cy="5143500"/>
          </a:xfrm>
          <a:custGeom>
            <a:avLst/>
            <a:gdLst>
              <a:gd name="connsiteX0" fmla="*/ 637481 w 4253583"/>
              <a:gd name="connsiteY0" fmla="*/ 0 h 5143500"/>
              <a:gd name="connsiteX1" fmla="*/ 759251 w 4253583"/>
              <a:gd name="connsiteY1" fmla="*/ 0 h 5143500"/>
              <a:gd name="connsiteX2" fmla="*/ 672830 w 4253583"/>
              <a:gd name="connsiteY2" fmla="*/ 201239 h 5143500"/>
              <a:gd name="connsiteX3" fmla="*/ 255962 w 4253583"/>
              <a:gd name="connsiteY3" fmla="*/ 1627859 h 5143500"/>
              <a:gd name="connsiteX4" fmla="*/ 533777 w 4253583"/>
              <a:gd name="connsiteY4" fmla="*/ 5096108 h 5143500"/>
              <a:gd name="connsiteX5" fmla="*/ 560475 w 4253583"/>
              <a:gd name="connsiteY5" fmla="*/ 5143499 h 5143500"/>
              <a:gd name="connsiteX6" fmla="*/ 4253583 w 4253583"/>
              <a:gd name="connsiteY6" fmla="*/ 5143499 h 5143500"/>
              <a:gd name="connsiteX7" fmla="*/ 4253583 w 4253583"/>
              <a:gd name="connsiteY7" fmla="*/ 5143500 h 5143500"/>
              <a:gd name="connsiteX8" fmla="*/ 438704 w 4253583"/>
              <a:gd name="connsiteY8" fmla="*/ 5143500 h 5143500"/>
              <a:gd name="connsiteX9" fmla="*/ 412006 w 4253583"/>
              <a:gd name="connsiteY9" fmla="*/ 5096109 h 5143500"/>
              <a:gd name="connsiteX10" fmla="*/ 134191 w 4253583"/>
              <a:gd name="connsiteY10" fmla="*/ 1627860 h 5143500"/>
              <a:gd name="connsiteX11" fmla="*/ 551059 w 4253583"/>
              <a:gd name="connsiteY11" fmla="*/ 20124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53583" h="5143500">
                <a:moveTo>
                  <a:pt x="637481" y="0"/>
                </a:moveTo>
                <a:lnTo>
                  <a:pt x="759251" y="0"/>
                </a:lnTo>
                <a:lnTo>
                  <a:pt x="672830" y="201239"/>
                </a:lnTo>
                <a:cubicBezTo>
                  <a:pt x="496192" y="633540"/>
                  <a:pt x="353125" y="1114326"/>
                  <a:pt x="255962" y="1627859"/>
                </a:cubicBezTo>
                <a:cubicBezTo>
                  <a:pt x="-3137" y="2997278"/>
                  <a:pt x="125527" y="4275456"/>
                  <a:pt x="533777" y="5096108"/>
                </a:cubicBezTo>
                <a:lnTo>
                  <a:pt x="560475" y="5143499"/>
                </a:lnTo>
                <a:lnTo>
                  <a:pt x="4253583" y="5143499"/>
                </a:lnTo>
                <a:lnTo>
                  <a:pt x="4253583" y="5143500"/>
                </a:lnTo>
                <a:lnTo>
                  <a:pt x="438704" y="5143500"/>
                </a:lnTo>
                <a:lnTo>
                  <a:pt x="412006" y="5096109"/>
                </a:lnTo>
                <a:cubicBezTo>
                  <a:pt x="3756" y="4275457"/>
                  <a:pt x="-124908" y="2997279"/>
                  <a:pt x="134191" y="1627860"/>
                </a:cubicBezTo>
                <a:cubicBezTo>
                  <a:pt x="231354" y="1114327"/>
                  <a:pt x="374421" y="633541"/>
                  <a:pt x="551059" y="201240"/>
                </a:cubicBez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CEAE627-519D-95F4-D1BE-A745D22F0E33}"/>
              </a:ext>
            </a:extLst>
          </p:cNvPr>
          <p:cNvSpPr/>
          <p:nvPr/>
        </p:nvSpPr>
        <p:spPr>
          <a:xfrm>
            <a:off x="4428298" y="0"/>
            <a:ext cx="4715702" cy="5143500"/>
          </a:xfrm>
          <a:custGeom>
            <a:avLst/>
            <a:gdLst>
              <a:gd name="connsiteX0" fmla="*/ 595974 w 3976626"/>
              <a:gd name="connsiteY0" fmla="*/ 0 h 5143499"/>
              <a:gd name="connsiteX1" fmla="*/ 3976626 w 3976626"/>
              <a:gd name="connsiteY1" fmla="*/ 0 h 5143499"/>
              <a:gd name="connsiteX2" fmla="*/ 3976626 w 3976626"/>
              <a:gd name="connsiteY2" fmla="*/ 5143499 h 5143499"/>
              <a:gd name="connsiteX3" fmla="*/ 410140 w 3976626"/>
              <a:gd name="connsiteY3" fmla="*/ 5143499 h 5143499"/>
              <a:gd name="connsiteX4" fmla="*/ 385180 w 3976626"/>
              <a:gd name="connsiteY4" fmla="*/ 5096108 h 5143499"/>
              <a:gd name="connsiteX5" fmla="*/ 125454 w 3976626"/>
              <a:gd name="connsiteY5" fmla="*/ 1627859 h 5143499"/>
              <a:gd name="connsiteX6" fmla="*/ 515179 w 3976626"/>
              <a:gd name="connsiteY6" fmla="*/ 201240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6626" h="5143499">
                <a:moveTo>
                  <a:pt x="595974" y="0"/>
                </a:moveTo>
                <a:lnTo>
                  <a:pt x="3976626" y="0"/>
                </a:lnTo>
                <a:lnTo>
                  <a:pt x="3976626" y="5143499"/>
                </a:lnTo>
                <a:lnTo>
                  <a:pt x="410140" y="5143499"/>
                </a:lnTo>
                <a:lnTo>
                  <a:pt x="385180" y="5096108"/>
                </a:lnTo>
                <a:cubicBezTo>
                  <a:pt x="3512" y="4275456"/>
                  <a:pt x="-116774" y="2997278"/>
                  <a:pt x="125454" y="1627859"/>
                </a:cubicBezTo>
                <a:cubicBezTo>
                  <a:pt x="216291" y="1114327"/>
                  <a:pt x="350043" y="633541"/>
                  <a:pt x="515179" y="20124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686D7F10-0DBA-567D-8CD0-F00599C6A845}"/>
              </a:ext>
            </a:extLst>
          </p:cNvPr>
          <p:cNvSpPr txBox="1">
            <a:spLocks/>
          </p:cNvSpPr>
          <p:nvPr/>
        </p:nvSpPr>
        <p:spPr>
          <a:xfrm>
            <a:off x="4906105" y="1426417"/>
            <a:ext cx="4021995" cy="258678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Table of Contents</a:t>
            </a:r>
          </a:p>
          <a:p>
            <a:pPr>
              <a:lnSpc>
                <a:spcPct val="200000"/>
              </a:lnSpc>
            </a:pPr>
            <a:r>
              <a:rPr lang="en-US" sz="1350" b="1" dirty="0">
                <a:solidFill>
                  <a:schemeClr val="bg1"/>
                </a:solidFill>
                <a:latin typeface="+mn-lt"/>
              </a:rPr>
              <a:t>01.</a:t>
            </a:r>
            <a:r>
              <a:rPr lang="en-US" sz="1350" dirty="0">
                <a:solidFill>
                  <a:schemeClr val="bg1"/>
                </a:solidFill>
                <a:latin typeface="+mn-lt"/>
              </a:rPr>
              <a:t> Today’s Open Enrollment Landscape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chemeClr val="bg1"/>
                </a:solidFill>
                <a:latin typeface="+mn-lt"/>
              </a:rPr>
              <a:t>02. The Rise of AI in Benefit Decision Making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chemeClr val="bg1"/>
                </a:solidFill>
                <a:latin typeface="+mn-lt"/>
              </a:rPr>
              <a:t>03. Best Practices for Modern Open Enrollment 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chemeClr val="bg1"/>
                </a:solidFill>
                <a:latin typeface="+mn-lt"/>
              </a:rPr>
              <a:t>04. How AI Assists Humans in Healthcare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chemeClr val="bg1"/>
                </a:solidFill>
                <a:latin typeface="+mn-lt"/>
              </a:rPr>
              <a:t>05. AI Recommendations for Humans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0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51921-3C5A-F08E-A317-703F6BC5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of Today’s Open Enrollment Landscape 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34361-FBE3-B6D8-95B0-151E93CBE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14" y="2733676"/>
            <a:ext cx="1652283" cy="1104899"/>
          </a:xfrm>
        </p:spPr>
        <p:txBody>
          <a:bodyPr/>
          <a:lstStyle/>
          <a:p>
            <a:pPr algn="ctr"/>
            <a:r>
              <a:rPr lang="en-US" sz="1400" dirty="0"/>
              <a:t>What’s changing in employee expectations.</a:t>
            </a:r>
          </a:p>
          <a:p>
            <a:pPr algn="ctr"/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5FF01-729A-941B-7B6C-008B160475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02858" y="2733676"/>
            <a:ext cx="1652283" cy="1104899"/>
          </a:xfrm>
        </p:spPr>
        <p:txBody>
          <a:bodyPr/>
          <a:lstStyle/>
          <a:p>
            <a:pPr algn="ctr"/>
            <a:r>
              <a:rPr lang="en-US" sz="1400" dirty="0"/>
              <a:t>The complexity of benefits selection for SMBs and employees.</a:t>
            </a:r>
          </a:p>
          <a:p>
            <a:pPr algn="ctr"/>
            <a:endParaRPr lang="en-US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6EB485-AA8E-F595-A1DE-7D73DBB7A0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88858" y="2733676"/>
            <a:ext cx="1652283" cy="1104899"/>
          </a:xfrm>
        </p:spPr>
        <p:txBody>
          <a:bodyPr/>
          <a:lstStyle/>
          <a:p>
            <a:pPr algn="ctr"/>
            <a:r>
              <a:rPr lang="en-US" sz="1400" dirty="0"/>
              <a:t>Common challenges HR teams face during open enrollment.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F81571-237F-B19C-E8BF-DCA9C863AA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14903" y="2733676"/>
            <a:ext cx="1652283" cy="1104899"/>
          </a:xfrm>
        </p:spPr>
        <p:txBody>
          <a:bodyPr/>
          <a:lstStyle/>
          <a:p>
            <a:pPr algn="ctr"/>
            <a:r>
              <a:rPr lang="en-US" sz="1400" dirty="0"/>
              <a:t>Why traditional enrollment methods are no longer enough.</a:t>
            </a:r>
          </a:p>
          <a:p>
            <a:pPr algn="ctr"/>
            <a:endParaRPr lang="en-US" sz="14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18F98A2-760D-093F-CDE6-87DB21DCAD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07011" y="1759023"/>
            <a:ext cx="815975" cy="8222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83A5575-70F7-6340-E65D-BDBE55948D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1886" y="1765300"/>
            <a:ext cx="778315" cy="8159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04A4711-6FBF-059F-865D-57408B5119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692" y="1739397"/>
            <a:ext cx="841082" cy="86778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FC4ABDD-D189-61DE-2E44-B39CB6F602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1015" y="1821790"/>
            <a:ext cx="815975" cy="69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9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7F4A44-2E85-1CFC-D789-83863EB6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4" y="287522"/>
            <a:ext cx="8314140" cy="369054"/>
          </a:xfrm>
        </p:spPr>
        <p:txBody>
          <a:bodyPr/>
          <a:lstStyle/>
          <a:p>
            <a:r>
              <a:rPr lang="en-US" dirty="0"/>
              <a:t>Average Monthly Health Insurance Premiums, by Market Segment, 2010-2024, Continuing to Increase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18B51-B4B8-33E3-839C-D357064A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30" y="1403439"/>
            <a:ext cx="8314140" cy="3109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266492-14FE-205A-591B-9D051EA030D6}"/>
              </a:ext>
            </a:extLst>
          </p:cNvPr>
          <p:cNvSpPr txBox="1"/>
          <p:nvPr/>
        </p:nvSpPr>
        <p:spPr>
          <a:xfrm>
            <a:off x="345554" y="4702742"/>
            <a:ext cx="8767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 KFF analysis of data from </a:t>
            </a:r>
            <a:r>
              <a:rPr lang="en-US" sz="800" dirty="0">
                <a:hlinkClick r:id="rId3"/>
              </a:rPr>
              <a:t>Mark Farrah Associates Health Coverage Portal™</a:t>
            </a:r>
            <a:r>
              <a:rPr lang="en-US" sz="800" dirty="0"/>
              <a:t> Annual Exhibit of Premiums, Enrollment and Utilization (NAIC)</a:t>
            </a:r>
          </a:p>
        </p:txBody>
      </p:sp>
    </p:spTree>
    <p:extLst>
      <p:ext uri="{BB962C8B-B14F-4D97-AF65-F5344CB8AC3E}">
        <p14:creationId xmlns:p14="http://schemas.microsoft.com/office/powerpoint/2010/main" val="109069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248E4E3-009C-177E-83BC-BE926EA249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4182" y="0"/>
            <a:ext cx="4509818" cy="5143500"/>
          </a:xfrm>
          <a:prstGeom prst="rect">
            <a:avLst/>
          </a:prstGeom>
          <a:solidFill>
            <a:srgbClr val="F1F1F2"/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716540-24C4-AD29-5F7C-8BD9ABE6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AI in Benefits Decision‑Making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B3F6E-E297-707D-459A-FE7C8A859A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814" y="1400175"/>
            <a:ext cx="4195186" cy="3387723"/>
          </a:xfrm>
        </p:spPr>
        <p:txBody>
          <a:bodyPr/>
          <a:lstStyle/>
          <a:p>
            <a:pPr marL="182880" indent="-182880">
              <a:lnSpc>
                <a:spcPct val="125000"/>
              </a:lnSpc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Why the shift from manual decision‑making to data‑driven guidance.</a:t>
            </a:r>
          </a:p>
          <a:p>
            <a:pPr marL="182880" indent="-182880">
              <a:lnSpc>
                <a:spcPct val="125000"/>
              </a:lnSpc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Real examples of AI tools supporting employees during enrollment.</a:t>
            </a:r>
          </a:p>
          <a:p>
            <a:pPr marL="365760" indent="-182880">
              <a:lnSpc>
                <a:spcPct val="125000"/>
              </a:lnSpc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Major medical, dental, vision, pet, and worksite products.</a:t>
            </a:r>
          </a:p>
          <a:p>
            <a:pPr marL="182880" indent="-182880">
              <a:lnSpc>
                <a:spcPct val="125000"/>
              </a:lnSpc>
              <a:buClr>
                <a:schemeClr val="accent3"/>
              </a:buClr>
              <a:buFont typeface="Arial" panose="020B0604020202020204" pitchFamily="34" charset="0"/>
              <a:buChar char="›"/>
            </a:pPr>
            <a:r>
              <a:rPr lang="en-US" dirty="0"/>
              <a:t> AI in benefits reduces confusion, improves accuracy, and increases confidence.</a:t>
            </a:r>
          </a:p>
          <a:p>
            <a:pPr marL="182880">
              <a:lnSpc>
                <a:spcPct val="125000"/>
              </a:lnSpc>
              <a:buClr>
                <a:schemeClr val="accent3"/>
              </a:buClr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BC784-5CB7-1D12-1E0D-BC7EC0CDB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09" y="0"/>
            <a:ext cx="1308591" cy="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1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B2F19-8E04-8449-0774-4E2438F38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4E24B8-CE66-2485-8141-5E70C5FDADB9}"/>
              </a:ext>
            </a:extLst>
          </p:cNvPr>
          <p:cNvSpPr/>
          <p:nvPr/>
        </p:nvSpPr>
        <p:spPr>
          <a:xfrm>
            <a:off x="0" y="0"/>
            <a:ext cx="9144000" cy="266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2817D-86C8-9CB8-295D-5C01FE58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419041"/>
            <a:ext cx="8223782" cy="36905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AI Enhances the Open Enrollment Experience  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4674A74-E5FC-7DE3-A7B5-A743F757F8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273" y="4232295"/>
            <a:ext cx="2609636" cy="526046"/>
          </a:xfrm>
          <a:prstGeom prst="rect">
            <a:avLst/>
          </a:prstGeom>
        </p:spPr>
        <p:txBody>
          <a:bodyPr/>
          <a:lstStyle/>
          <a:p>
            <a:pPr algn="ctr">
              <a:buSzPct val="120000"/>
            </a:pPr>
            <a:r>
              <a:rPr lang="en-US" sz="1300" b="1" dirty="0">
                <a:solidFill>
                  <a:schemeClr val="accent1"/>
                </a:solidFill>
                <a:ea typeface="Open Sans" panose="020B0606030504020204" pitchFamily="34" charset="0"/>
              </a:rPr>
              <a:t>Personalized Benefits Recommendations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A4B331-9FE4-D706-6937-743A2BF0E0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3057" y="4232295"/>
            <a:ext cx="2609636" cy="526046"/>
          </a:xfrm>
          <a:prstGeom prst="rect">
            <a:avLst/>
          </a:prstGeom>
        </p:spPr>
        <p:txBody>
          <a:bodyPr/>
          <a:lstStyle/>
          <a:p>
            <a:pPr algn="ctr">
              <a:buSzPct val="120000"/>
            </a:pPr>
            <a:r>
              <a:rPr lang="en-US" sz="1300" b="1" dirty="0">
                <a:solidFill>
                  <a:schemeClr val="accent1"/>
                </a:solidFill>
                <a:ea typeface="Open Sans" panose="020B0606030504020204" pitchFamily="34" charset="0"/>
              </a:rPr>
              <a:t>Reducing Administrative Burden for HR Teams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3B771-2E4F-F137-6A70-0701AE5CCC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71346" y="4232295"/>
            <a:ext cx="2609636" cy="526046"/>
          </a:xfrm>
        </p:spPr>
        <p:txBody>
          <a:bodyPr/>
          <a:lstStyle/>
          <a:p>
            <a:pPr algn="ctr">
              <a:buSzPct val="120000"/>
            </a:pPr>
            <a:r>
              <a:rPr lang="en-US" sz="1300" b="1" dirty="0">
                <a:solidFill>
                  <a:schemeClr val="accent1"/>
                </a:solidFill>
                <a:ea typeface="Open Sans" panose="020B0606030504020204" pitchFamily="34" charset="0"/>
              </a:rPr>
              <a:t>Improving Employee Satisfaction and Engagement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54668A8-AF5B-F7E9-B38C-212CDB1D541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66545" y="1277139"/>
            <a:ext cx="2609636" cy="2798558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39B43E5-807A-C722-6A5B-98799D1E81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56909" y="1277138"/>
            <a:ext cx="2609636" cy="2798562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  <p:pic>
        <p:nvPicPr>
          <p:cNvPr id="45" name="Picture Placeholder 44">
            <a:extLst>
              <a:ext uri="{FF2B5EF4-FFF2-40B4-BE49-F238E27FC236}">
                <a16:creationId xmlns:a16="http://schemas.microsoft.com/office/drawing/2014/main" id="{B071842F-CDEC-C0BD-D566-3419E63A54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47273" y="1277138"/>
            <a:ext cx="2609636" cy="2798562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413081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PU with binary numbers and blueprint">
            <a:extLst>
              <a:ext uri="{FF2B5EF4-FFF2-40B4-BE49-F238E27FC236}">
                <a16:creationId xmlns:a16="http://schemas.microsoft.com/office/drawing/2014/main" id="{F2E1D1D9-74BB-3A4D-9E31-7101729915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7000" contrast="1500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EDD08F-9E86-7845-8D4C-6327A3A0F080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F73EF0-DD38-D141-8FA6-5F70C5E81178}"/>
              </a:ext>
            </a:extLst>
          </p:cNvPr>
          <p:cNvSpPr/>
          <p:nvPr/>
        </p:nvSpPr>
        <p:spPr>
          <a:xfrm>
            <a:off x="657461" y="1873044"/>
            <a:ext cx="78290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“AI has evolved from a theoretical concept into a practical force reshaping the modern workplace.” 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US" sz="1000" dirty="0">
                <a:solidFill>
                  <a:schemeClr val="bg1"/>
                </a:solidFill>
                <a:ea typeface="Open Sans Semibold" panose="020B0606030504020204" pitchFamily="34" charset="0"/>
                <a:cs typeface="Arial" panose="020B0604020202020204" pitchFamily="34" charset="0"/>
              </a:rPr>
              <a:t>Source:  SHRM, State of AI in HR 2026 Report.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D178C9F7-3BA6-4E4E-9B19-54D36B016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281" y="1210873"/>
            <a:ext cx="573438" cy="402360"/>
          </a:xfrm>
          <a:custGeom>
            <a:avLst/>
            <a:gdLst>
              <a:gd name="T0" fmla="*/ 592 w 2645"/>
              <a:gd name="T1" fmla="*/ 1036 h 1855"/>
              <a:gd name="T2" fmla="*/ 48 w 2645"/>
              <a:gd name="T3" fmla="*/ 1036 h 1855"/>
              <a:gd name="T4" fmla="*/ 48 w 2645"/>
              <a:gd name="T5" fmla="*/ 0 h 1855"/>
              <a:gd name="T6" fmla="*/ 1090 w 2645"/>
              <a:gd name="T7" fmla="*/ 0 h 1855"/>
              <a:gd name="T8" fmla="*/ 1094 w 2645"/>
              <a:gd name="T9" fmla="*/ 1036 h 1855"/>
              <a:gd name="T10" fmla="*/ 399 w 2645"/>
              <a:gd name="T11" fmla="*/ 1854 h 1855"/>
              <a:gd name="T12" fmla="*/ 0 w 2645"/>
              <a:gd name="T13" fmla="*/ 1854 h 1855"/>
              <a:gd name="T14" fmla="*/ 592 w 2645"/>
              <a:gd name="T15" fmla="*/ 1036 h 1855"/>
              <a:gd name="T16" fmla="*/ 1949 w 2645"/>
              <a:gd name="T17" fmla="*/ 1854 h 1855"/>
              <a:gd name="T18" fmla="*/ 1551 w 2645"/>
              <a:gd name="T19" fmla="*/ 1854 h 1855"/>
              <a:gd name="T20" fmla="*/ 2143 w 2645"/>
              <a:gd name="T21" fmla="*/ 1036 h 1855"/>
              <a:gd name="T22" fmla="*/ 1597 w 2645"/>
              <a:gd name="T23" fmla="*/ 1036 h 1855"/>
              <a:gd name="T24" fmla="*/ 1597 w 2645"/>
              <a:gd name="T25" fmla="*/ 0 h 1855"/>
              <a:gd name="T26" fmla="*/ 2639 w 2645"/>
              <a:gd name="T27" fmla="*/ 0 h 1855"/>
              <a:gd name="T28" fmla="*/ 2644 w 2645"/>
              <a:gd name="T29" fmla="*/ 1036 h 1855"/>
              <a:gd name="T30" fmla="*/ 1949 w 2645"/>
              <a:gd name="T31" fmla="*/ 1854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45" h="1855">
                <a:moveTo>
                  <a:pt x="592" y="1036"/>
                </a:moveTo>
                <a:lnTo>
                  <a:pt x="48" y="1036"/>
                </a:lnTo>
                <a:lnTo>
                  <a:pt x="48" y="0"/>
                </a:lnTo>
                <a:lnTo>
                  <a:pt x="1090" y="0"/>
                </a:lnTo>
                <a:lnTo>
                  <a:pt x="1094" y="1036"/>
                </a:lnTo>
                <a:lnTo>
                  <a:pt x="399" y="1854"/>
                </a:lnTo>
                <a:lnTo>
                  <a:pt x="0" y="1854"/>
                </a:lnTo>
                <a:lnTo>
                  <a:pt x="592" y="1036"/>
                </a:lnTo>
                <a:close/>
                <a:moveTo>
                  <a:pt x="1949" y="1854"/>
                </a:moveTo>
                <a:lnTo>
                  <a:pt x="1551" y="1854"/>
                </a:lnTo>
                <a:lnTo>
                  <a:pt x="2143" y="1036"/>
                </a:lnTo>
                <a:lnTo>
                  <a:pt x="1597" y="1036"/>
                </a:lnTo>
                <a:lnTo>
                  <a:pt x="1597" y="0"/>
                </a:lnTo>
                <a:lnTo>
                  <a:pt x="2639" y="0"/>
                </a:lnTo>
                <a:lnTo>
                  <a:pt x="2644" y="1036"/>
                </a:lnTo>
                <a:lnTo>
                  <a:pt x="1949" y="18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E96050-E3AD-914D-B11E-4C541F0A705B}"/>
              </a:ext>
            </a:extLst>
          </p:cNvPr>
          <p:cNvCxnSpPr/>
          <p:nvPr/>
        </p:nvCxnSpPr>
        <p:spPr>
          <a:xfrm>
            <a:off x="5052447" y="1418741"/>
            <a:ext cx="107713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FBBDE0-AF78-E548-8F73-3E46D88BB9B0}"/>
              </a:ext>
            </a:extLst>
          </p:cNvPr>
          <p:cNvCxnSpPr/>
          <p:nvPr/>
        </p:nvCxnSpPr>
        <p:spPr>
          <a:xfrm>
            <a:off x="3006671" y="1418741"/>
            <a:ext cx="107713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823818"/>
      </p:ext>
    </p:extLst>
  </p:cSld>
  <p:clrMapOvr>
    <a:masterClrMapping/>
  </p:clrMapOvr>
</p:sld>
</file>

<file path=ppt/theme/theme1.xml><?xml version="1.0" encoding="utf-8"?>
<a:theme xmlns:a="http://schemas.openxmlformats.org/drawingml/2006/main" name="VES PowerPoint Theme">
  <a:themeElements>
    <a:clrScheme name="Custom 2">
      <a:dk1>
        <a:srgbClr val="000000"/>
      </a:dk1>
      <a:lt1>
        <a:srgbClr val="FFFFFF"/>
      </a:lt1>
      <a:dk2>
        <a:srgbClr val="6C6E70"/>
      </a:dk2>
      <a:lt2>
        <a:srgbClr val="F1F1F2"/>
      </a:lt2>
      <a:accent1>
        <a:srgbClr val="E05106"/>
      </a:accent1>
      <a:accent2>
        <a:srgbClr val="FF6D22"/>
      </a:accent2>
      <a:accent3>
        <a:srgbClr val="00A5B5"/>
      </a:accent3>
      <a:accent4>
        <a:srgbClr val="69BE28"/>
      </a:accent4>
      <a:accent5>
        <a:srgbClr val="3B0083"/>
      </a:accent5>
      <a:accent6>
        <a:srgbClr val="EA5083"/>
      </a:accent6>
      <a:hlink>
        <a:srgbClr val="00A5B5"/>
      </a:hlink>
      <a:folHlink>
        <a:srgbClr val="6C6E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2e8802e0-0b68-49d0-857f-46e74756f974}" enabled="0" method="" siteId="{2e8802e0-0b68-49d0-857f-46e74756f97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31849</TotalTime>
  <Words>472</Words>
  <Application>Microsoft Office PowerPoint</Application>
  <PresentationFormat>On-screen Show (16:9)</PresentationFormat>
  <Paragraphs>65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Avenir LT Std 45 Book</vt:lpstr>
      <vt:lpstr>Calibri</vt:lpstr>
      <vt:lpstr>Lato Light</vt:lpstr>
      <vt:lpstr>Merriweather Regular</vt:lpstr>
      <vt:lpstr>Open Sans</vt:lpstr>
      <vt:lpstr>Open Sans Light</vt:lpstr>
      <vt:lpstr>Open Sans Semibold</vt:lpstr>
      <vt:lpstr>System Font Regular</vt:lpstr>
      <vt:lpstr>Zapf Dingbats</vt:lpstr>
      <vt:lpstr>VES PowerPoint Theme</vt:lpstr>
      <vt:lpstr>PowerPoint Presentation</vt:lpstr>
      <vt:lpstr>PowerPoint Presentation</vt:lpstr>
      <vt:lpstr>PowerPoint Presentation</vt:lpstr>
      <vt:lpstr>PowerPoint Presentation</vt:lpstr>
      <vt:lpstr>The State of Today’s Open Enrollment Landscape  </vt:lpstr>
      <vt:lpstr>Average Monthly Health Insurance Premiums, by Market Segment, 2010-2024, Continuing to Increase</vt:lpstr>
      <vt:lpstr>The Rise of AI in Benefits Decision‑Making </vt:lpstr>
      <vt:lpstr>How AI Enhances the Open Enrollment Experience  </vt:lpstr>
      <vt:lpstr>PowerPoint Presentation</vt:lpstr>
      <vt:lpstr>Best Practices for Modern Open Enrollment </vt:lpstr>
      <vt:lpstr>PowerPoint Presentation</vt:lpstr>
      <vt:lpstr>AI‑Driven Recommendations:  Empowering Better Benefits Decisions</vt:lpstr>
      <vt:lpstr>VensureHR + Healthee:  Delivering a Better  Benefits Experience </vt:lpstr>
      <vt:lpstr>PowerPoint Presentation</vt:lpstr>
      <vt:lpstr>PowerPoint Presentation</vt:lpstr>
      <vt:lpstr>PowerPoint Presentation</vt:lpstr>
    </vt:vector>
  </TitlesOfParts>
  <Company>Avitus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Brock Kirschenmann</dc:creator>
  <cp:lastModifiedBy>Mauriah Lamia</cp:lastModifiedBy>
  <cp:revision>681</cp:revision>
  <cp:lastPrinted>2017-12-06T18:27:10Z</cp:lastPrinted>
  <dcterms:created xsi:type="dcterms:W3CDTF">2017-09-26T18:05:46Z</dcterms:created>
  <dcterms:modified xsi:type="dcterms:W3CDTF">2026-06-11T14:53:25Z</dcterms:modified>
</cp:coreProperties>
</file>